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3" r:id="rId2"/>
    <p:sldId id="268" r:id="rId3"/>
    <p:sldId id="304" r:id="rId4"/>
    <p:sldId id="305" r:id="rId5"/>
    <p:sldId id="280" r:id="rId6"/>
    <p:sldId id="281" r:id="rId7"/>
    <p:sldId id="282" r:id="rId8"/>
    <p:sldId id="257" r:id="rId9"/>
    <p:sldId id="302" r:id="rId10"/>
    <p:sldId id="258" r:id="rId11"/>
    <p:sldId id="26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5" r:id="rId24"/>
    <p:sldId id="306" r:id="rId25"/>
    <p:sldId id="307" r:id="rId26"/>
    <p:sldId id="308" r:id="rId27"/>
    <p:sldId id="309" r:id="rId28"/>
    <p:sldId id="296" r:id="rId29"/>
    <p:sldId id="260" r:id="rId30"/>
    <p:sldId id="30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44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7508C-D1E0-4CC8-B969-7B3EE1DDBE14}" type="datetimeFigureOut">
              <a:rPr lang="ru-RU" smtClean="0">
                <a:solidFill>
                  <a:prstClr val="black"/>
                </a:solidFill>
              </a:rPr>
              <a:pPr/>
              <a:t>04.06.2019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0E32-2DE9-4590-A105-DB5DFD092DE1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D0EFEE-2756-4A20-BF2A-63F0A94F99AC}" type="datetime4">
              <a:rPr lang="en-US" smtClean="0"/>
              <a:pPr/>
              <a:t>June 4, 2019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568952" cy="29523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Родительское </a:t>
            </a:r>
            <a:r>
              <a:rPr lang="ru-RU" sz="2000" dirty="0" smtClean="0"/>
              <a:t>собрание</a:t>
            </a:r>
            <a:br>
              <a:rPr lang="ru-RU" sz="2000" dirty="0" smtClean="0"/>
            </a:br>
            <a:r>
              <a:rPr lang="ru-RU" sz="2000" dirty="0" smtClean="0"/>
              <a:t>в 1 А классе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«Как мы можем помочь своим детям</a:t>
            </a:r>
            <a:r>
              <a:rPr lang="ru-RU" sz="2000" dirty="0" smtClean="0"/>
              <a:t>?»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Классный руководитель : </a:t>
            </a:r>
            <a:r>
              <a:rPr lang="ru-RU" sz="2000" dirty="0" err="1" smtClean="0"/>
              <a:t>Пачева</a:t>
            </a:r>
            <a:r>
              <a:rPr lang="ru-RU" sz="2000" dirty="0" smtClean="0"/>
              <a:t> Н.Н.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7" name="Picture 3" descr="C:\Users\kab305\Desktop\Докуметы\Первое сентября 2018 год\IMG_7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96952"/>
            <a:ext cx="4680520" cy="3456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  <a:t>Литературное чтение.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Скорость чтения – </a:t>
            </a:r>
            <a:r>
              <a:rPr lang="ru-RU" sz="2400" dirty="0" smtClean="0">
                <a:latin typeface="Monotype Corsiva" panose="03010101010201010101" pitchFamily="66" charset="0"/>
                <a:cs typeface="Times New Roman" pitchFamily="18" charset="0"/>
              </a:rPr>
              <a:t>осознанное, правильное чтение целыми словами. Слова сложной слоговой структуры прочитываются по слогам.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Monotype Corsiva" panose="03010101010201010101" pitchFamily="66" charset="0"/>
              </a:rPr>
              <a:t>больше 35-  слов – «5» -   15 чел</a:t>
            </a:r>
          </a:p>
          <a:p>
            <a:r>
              <a:rPr lang="ru-RU" sz="2400" dirty="0" smtClean="0">
                <a:latin typeface="Monotype Corsiva" panose="03010101010201010101" pitchFamily="66" charset="0"/>
              </a:rPr>
              <a:t>26–30 слов – «4» – 5 чел</a:t>
            </a:r>
          </a:p>
          <a:p>
            <a:r>
              <a:rPr lang="ru-RU" sz="2400" dirty="0" smtClean="0">
                <a:latin typeface="Monotype Corsiva" panose="03010101010201010101" pitchFamily="66" charset="0"/>
              </a:rPr>
              <a:t>20–25 слов – «3» – 3 чел</a:t>
            </a:r>
          </a:p>
          <a:p>
            <a:r>
              <a:rPr lang="ru-RU" sz="2400" dirty="0" smtClean="0">
                <a:latin typeface="Monotype Corsiva" panose="03010101010201010101" pitchFamily="66" charset="0"/>
              </a:rPr>
              <a:t>меньше 25 слов – «2» – 6 чел</a:t>
            </a:r>
          </a:p>
          <a:p>
            <a:r>
              <a:rPr lang="ru-RU" sz="2400" dirty="0" smtClean="0">
                <a:latin typeface="Monotype Corsiva" panose="03010101010201010101" pitchFamily="66" charset="0"/>
              </a:rPr>
              <a:t>Не читают – 0 человек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Безошибочность и выразительность чтения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Домой задается учить стих, пересказывать текст, выразительное чтение ко всем видам задания.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Times New Roman" pitchFamily="18" charset="0"/>
              </a:rPr>
              <a:t>    Домашнее чтение </a:t>
            </a:r>
            <a:r>
              <a:rPr lang="ru-RU" sz="2400" i="1" u="sng" dirty="0" smtClean="0">
                <a:solidFill>
                  <a:srgbClr val="C00000"/>
                </a:solidFill>
                <a:latin typeface="Monotype Corsiva" panose="03010101010201010101" pitchFamily="66" charset="0"/>
                <a:cs typeface="Times New Roman" pitchFamily="18" charset="0"/>
              </a:rPr>
              <a:t>должно отличаться</a:t>
            </a:r>
            <a:r>
              <a:rPr lang="ru-RU" sz="2400" i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Times New Roman" pitchFamily="18" charset="0"/>
              </a:rPr>
              <a:t> в лучшую сторону от         </a:t>
            </a:r>
            <a:r>
              <a:rPr lang="ru-RU" sz="2400" b="1" i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Times New Roman" pitchFamily="18" charset="0"/>
              </a:rPr>
              <a:t>чтения нового текста в классе</a:t>
            </a:r>
            <a:r>
              <a:rPr lang="ru-RU" sz="2400" i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Times New Roman" pitchFamily="18" charset="0"/>
              </a:rPr>
              <a:t>. </a:t>
            </a:r>
            <a:endParaRPr lang="ru-RU" sz="2400" i="1" dirty="0">
              <a:solidFill>
                <a:srgbClr val="C00000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itchFamily="18" charset="0"/>
              </a:rPr>
              <a:t>Методические рекомендации по оформлению  письменных  работ учащихся школы первой ступени»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Воспитание культуры оформления письменных работ и формирование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соответствующего навыка являются необходимыми, так как: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являются частью воспитания внутренней культуры учащихся;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воспитывают уважение учащихся к тем, кто смотрит и проверяет их работы;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формируют навык самоконтроля, так как у учащихся, благодаря более аккуратному оформлению работ, систематически возникает потребность более внимательно проверять и перепроверять свою работу;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организуют учащихся для более внимательного выполнения работы.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408220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орфографический режим </a:t>
            </a:r>
            <a:b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0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944041"/>
          </a:xfrm>
        </p:spPr>
        <p:txBody>
          <a:bodyPr>
            <a:no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Учащиеся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пользуются стандартными тетрадями однотонного цвета,  состоящими из 12 листов.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Обязательное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наличие обложки</a:t>
            </a:r>
            <a:r>
              <a:rPr lang="ru-RU" sz="54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4226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5500726"/>
          </a:xfrm>
        </p:spPr>
        <p:txBody>
          <a:bodyPr>
            <a:norm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надписей на обложке тетрадей</a:t>
            </a:r>
            <a:r>
              <a:rPr lang="ru-RU" sz="27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Тетрадь по предмету должна иметь аккуратный внешний вид. На её обложке (первой странице) со 2-го класса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запись делается учителем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6445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6904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ведения и оформления тетрадей.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записи в тетрадях следует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оформлять аккуратным почерком.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Пользоваться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шариковой ручкой с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чернилами синего цвета.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подчеркивания,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начертания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геометрических фигур выполняются простым карандашом.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Запрещается писать в тетрадях красной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пастой (кроме учителя),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обводить отметки, писать на полях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4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i="1" dirty="0" smtClean="0"/>
              <a:t>20 марта.</a:t>
            </a:r>
          </a:p>
          <a:p>
            <a:pPr marL="0" indent="0" algn="ctr">
              <a:buNone/>
            </a:pPr>
            <a:r>
              <a:rPr lang="ru-RU" i="1" dirty="0" smtClean="0"/>
              <a:t>Классная работа.</a:t>
            </a:r>
          </a:p>
          <a:p>
            <a:pPr marL="0" indent="0">
              <a:buNone/>
            </a:pPr>
            <a:r>
              <a:rPr lang="ru-RU" i="1" dirty="0" smtClean="0"/>
              <a:t>     </a:t>
            </a:r>
            <a:r>
              <a:rPr lang="ru-RU" b="1" dirty="0" smtClean="0"/>
              <a:t>В ходе работы строчки не пропускаются.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2 строчки, 4 клетки.</a:t>
            </a:r>
          </a:p>
          <a:p>
            <a:pPr marL="0" indent="0" algn="ctr">
              <a:buNone/>
            </a:pPr>
            <a:r>
              <a:rPr lang="ru-RU" i="1" dirty="0" smtClean="0"/>
              <a:t>Домашняя работа.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1670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215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7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письменных работ по русскому языку. </a:t>
            </a:r>
            <a: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классной и домашней работы следует отступать две строчки ( пишем на третьей).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красной строки делается отступ вправо не менее 2 см(два пальца).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Соблюдения красной строки требуется с первого класса при оформлении текстов, начала нового вида работы.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ходе работы строчки не пропускаются.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Новая страница начинается с самой верхней строки, дописывается до конца страницы, включая последнюю строку.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правил переноса обязательно.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даты написания работы по русскому языку (и математике) ведется по центру рабочей строки.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33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00833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требующей записи в столбик, первое слово пишется с большой буквы. Знаки препинания (запятые) не ставятся. 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етер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восток </a:t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При выполнении подобного вида работы в строчку первое слово пишется с красной строки, с большой буквы, через запятую. 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восток, песок.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9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0083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выполнении различных видов разбора требуется соблюдение принятых норм сокращений слов, обозначений терминов.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Сокращается слово только на согласные: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глухой-гл.,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звонкий-зв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согласный-согл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твердый-тв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существительное-сущ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прилагательное-прил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глагол-гл.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предлог-пр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97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План собрания: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2770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режима дня.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за выполнением заданий.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Приучение к самостоятельности.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Чему мы научились к концу марта. Итоги контрольных и проверочных работ.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орфографический режим.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краткой записи к задаче.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Разное.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0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4857783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1-2 классов пишут в тетрадях в узкую линию.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на широкую линейку учителем определяется с 3 класса с учетом наличия у учащихся успешно сформированного навыка письма. 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Следует определить, что обозначения </a:t>
            </a:r>
            <a:r>
              <a:rPr lang="ru-RU" b="1" dirty="0">
                <a:latin typeface="Times New Roman"/>
                <a:ea typeface="Times New Roman"/>
              </a:rPr>
              <a:t>над словами</a:t>
            </a:r>
            <a:r>
              <a:rPr lang="ru-RU" dirty="0">
                <a:latin typeface="Times New Roman"/>
                <a:ea typeface="Times New Roman"/>
              </a:rPr>
              <a:t> выполнять </a:t>
            </a:r>
            <a:r>
              <a:rPr lang="ru-RU" b="1" dirty="0">
                <a:latin typeface="Times New Roman"/>
                <a:ea typeface="Times New Roman"/>
              </a:rPr>
              <a:t>карандашом</a:t>
            </a:r>
            <a:r>
              <a:rPr lang="ru-RU" i="1" dirty="0">
                <a:latin typeface="Times New Roman"/>
                <a:ea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</a:rPr>
              <a:t>Все подчеркивания делаются только </a:t>
            </a:r>
            <a:r>
              <a:rPr lang="ru-RU" b="1" dirty="0">
                <a:latin typeface="Times New Roman"/>
                <a:ea typeface="Times New Roman"/>
              </a:rPr>
              <a:t>по линейке карандашом </a:t>
            </a:r>
            <a:r>
              <a:rPr lang="ru-RU" b="1" i="1" dirty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Некоторые виды работ можно проводить и без линейки, при наличии у детей сформированного навыка работы с карандашом.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28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4515413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3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письменных работ по математике.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классной и домашней работами следует отступать 4 клетки (на пятой клетке начинается следующая работа)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столбиками выражений, уравнений, равенств и прочими отступаются три клетки вправо (пишем на четвертой). 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99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286519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 также требует соблюдения принятых норм.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Краткая запись условия задач оформляется в соответствии их вида.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«Главные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слова пишутся с большой буквы. На первых этапах обучения допускается их неполная запись (по начальным буквам). 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  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Маленькие- 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м.                          </a:t>
            </a:r>
            <a:b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Большие-3м. </a:t>
            </a:r>
            <a:b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М.-7 м.</a:t>
            </a:r>
            <a:b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Б.-3 м.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Существует несколько форм записи решения задач: по действиям, по действиям с письменными пояснениями, по действиям с записью вопроса, выражением, уравнением. 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«Ответ»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пишется с заглавной буквы под решением.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писать полный ответ. 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всего купили 10 мячей.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3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букете 8 васильков, а ромашек на 2 больше. Сколько ромашек в букете?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18795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Васильков – 8 </a:t>
            </a:r>
            <a:r>
              <a:rPr lang="ru-RU" sz="4400" dirty="0" err="1" smtClean="0"/>
              <a:t>ц</a:t>
            </a:r>
            <a:r>
              <a:rPr lang="ru-RU" sz="4400" dirty="0" smtClean="0"/>
              <a:t>.</a:t>
            </a:r>
          </a:p>
          <a:p>
            <a:r>
              <a:rPr lang="ru-RU" sz="4400" dirty="0" smtClean="0"/>
              <a:t>Ромашек - ? на 2 </a:t>
            </a:r>
            <a:r>
              <a:rPr lang="en-US" sz="4400" dirty="0" smtClean="0"/>
              <a:t>&gt;</a:t>
            </a:r>
            <a:endParaRPr lang="ru-RU" sz="4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60232" y="31409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948264" y="23488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084168" y="23488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тарелке было 6 красных помидор и 2 жёлтых. Сколько всего помидор?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3827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Красных – 6 п.</a:t>
            </a:r>
          </a:p>
          <a:p>
            <a:pPr>
              <a:buNone/>
            </a:pPr>
            <a:r>
              <a:rPr lang="ru-RU" sz="4400" dirty="0" smtClean="0"/>
              <a:t>                           ?</a:t>
            </a:r>
          </a:p>
          <a:p>
            <a:pPr>
              <a:buNone/>
            </a:pPr>
            <a:r>
              <a:rPr lang="ru-RU" sz="4400" dirty="0" smtClean="0"/>
              <a:t>Жёлтых – 2 п.</a:t>
            </a:r>
            <a:endParaRPr lang="ru-RU" sz="4400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580112" y="2636912"/>
            <a:ext cx="288032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клумбе было 15 тюльпанов. Для букета срезали 5 тюльпанов. Сколько тюльпанов осталось на клумбе?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8183880" cy="3323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Было – 15 т.</a:t>
            </a:r>
          </a:p>
          <a:p>
            <a:pPr>
              <a:buNone/>
            </a:pPr>
            <a:r>
              <a:rPr lang="ru-RU" sz="3600" dirty="0" smtClean="0"/>
              <a:t>Срезали – 5 т.</a:t>
            </a:r>
          </a:p>
          <a:p>
            <a:pPr>
              <a:buNone/>
            </a:pPr>
            <a:r>
              <a:rPr lang="ru-RU" sz="3600" dirty="0" smtClean="0"/>
              <a:t>Осталось - ?</a:t>
            </a:r>
            <a:endParaRPr lang="ru-RU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Дети посадили у школы 7 липок и 3 березки. Сколько всего деревьев посадили дети? На сколько меньше посадили берез, чем липок?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183880" cy="2801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Липок – 7 д.</a:t>
            </a:r>
          </a:p>
          <a:p>
            <a:pPr>
              <a:buNone/>
            </a:pPr>
            <a:r>
              <a:rPr lang="ru-RU" dirty="0" smtClean="0"/>
              <a:t>                             ?       на ? б. </a:t>
            </a:r>
            <a:r>
              <a:rPr lang="en-US" dirty="0" smtClean="0"/>
              <a:t>&lt;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Березок – 3 д.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779912" y="3284984"/>
            <a:ext cx="288032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>
            <a:off x="4572000" y="3284984"/>
            <a:ext cx="360040" cy="93610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429287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Исправление 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ошибок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Неверно написанную букву или пунктуационный знак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зачёркивать косой линией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слова, 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слово,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предложение – тонкой горизонтальной линией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вместо зачёркнутого надписать нужные буквы, слова, предложения, не употреблять для исправления скобки, т.к. они являются пунктуационным знаком. Не разрешается пользоваться резинкой или другими способами подчистки написанного.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4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Monotype Corsiva" panose="03010101010201010101" pitchFamily="66" charset="0"/>
                <a:cs typeface="Times New Roman" pitchFamily="18" charset="0"/>
              </a:rPr>
              <a:t>Содержимое портфелей</a:t>
            </a:r>
            <a:r>
              <a:rPr lang="ru-RU" sz="3200" b="1" i="1" dirty="0" smtClean="0">
                <a:latin typeface="Monotype Corsiva" panose="03010101010201010101" pitchFamily="66" charset="0"/>
              </a:rPr>
              <a:t> </a:t>
            </a:r>
            <a:endParaRPr lang="ru-RU" sz="3200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52894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Сумки и рюкзаки собирать точно по расписанию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Расписание уроков в дневнике заполнить на всю неделю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каждому учебнику должна быть положена печатная РТ, письменные тетради по математике и русскому языку по 2 тетради (одна сдается на проверку, другая, проверенная, выдается)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пенале ничего лишнего: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две ручки – синяя и зеленая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простой карандаш, остро заточенный дома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- линейка, которую часто забывают дома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- ластик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режима дня.</a:t>
            </a:r>
          </a:p>
          <a:p>
            <a:r>
              <a:rPr lang="ru-RU" dirty="0" smtClean="0">
                <a:solidFill>
                  <a:srgbClr val="F2440E"/>
                </a:solidFill>
              </a:rPr>
              <a:t>Утром</a:t>
            </a:r>
            <a:r>
              <a:rPr lang="ru-RU" dirty="0" smtClean="0"/>
              <a:t> ребенку необходимо умыться, одеться, убрать самостоятельно свою постель. Необходимо обойтись без излишней спешки и нервозности, одергивания и покрикивания на детей.</a:t>
            </a:r>
          </a:p>
          <a:p>
            <a:r>
              <a:rPr lang="ru-RU" dirty="0" smtClean="0">
                <a:solidFill>
                  <a:srgbClr val="F2440E"/>
                </a:solidFill>
              </a:rPr>
              <a:t>Советы врачей:</a:t>
            </a:r>
          </a:p>
          <a:p>
            <a:r>
              <a:rPr lang="ru-RU" dirty="0" smtClean="0"/>
              <a:t>не менее 3х часов должно отводиться на прогулку и подвижные игры;</a:t>
            </a:r>
          </a:p>
          <a:p>
            <a:r>
              <a:rPr lang="ru-RU" dirty="0" smtClean="0"/>
              <a:t>30-40 мин. на посильную работу по дому;</a:t>
            </a:r>
          </a:p>
          <a:p>
            <a:r>
              <a:rPr lang="ru-RU" dirty="0" smtClean="0"/>
              <a:t>1 час на самообслуживание;</a:t>
            </a:r>
          </a:p>
          <a:p>
            <a:r>
              <a:rPr lang="ru-RU" dirty="0" smtClean="0"/>
              <a:t>оставшееся время – на кружки, секции и другие занятия.</a:t>
            </a:r>
          </a:p>
          <a:p>
            <a:r>
              <a:rPr lang="ru-RU" dirty="0" smtClean="0">
                <a:solidFill>
                  <a:srgbClr val="F2440E"/>
                </a:solidFill>
              </a:rPr>
              <a:t>Вечером </a:t>
            </a:r>
            <a:r>
              <a:rPr lang="ru-RU" dirty="0" smtClean="0"/>
              <a:t>следует отвести время на общение с ребенком, просмотру детских познавательных передач, чтению книг, совместному творчеству.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урокам ИЗО и технологии иметь папку.</a:t>
            </a:r>
          </a:p>
          <a:p>
            <a:r>
              <a:rPr lang="ru-RU" dirty="0" smtClean="0"/>
              <a:t>Проверять, обновлять и пополнять содержимое.</a:t>
            </a:r>
          </a:p>
          <a:p>
            <a:endParaRPr lang="ru-RU" dirty="0"/>
          </a:p>
          <a:p>
            <a:r>
              <a:rPr lang="ru-RU" dirty="0" smtClean="0"/>
              <a:t>Иметь сменную обувь.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33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 за выполнением заданий.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389560" cy="47525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Контроль должен быть систематическим.</a:t>
            </a:r>
          </a:p>
          <a:p>
            <a:r>
              <a:rPr lang="ru-RU" dirty="0" smtClean="0"/>
              <a:t>Контроль должен быть ненавязчивым и тактичным.</a:t>
            </a:r>
          </a:p>
          <a:p>
            <a:r>
              <a:rPr lang="ru-RU" dirty="0" smtClean="0"/>
              <a:t>Контроль – это организация помощи для ликвидации каких-то пробелов, трудностей.</a:t>
            </a:r>
          </a:p>
          <a:p>
            <a:r>
              <a:rPr lang="ru-RU" dirty="0" smtClean="0"/>
              <a:t>Приучать детей планировать предстоящую работу.</a:t>
            </a:r>
          </a:p>
          <a:p>
            <a:r>
              <a:rPr lang="ru-RU" dirty="0" smtClean="0"/>
              <a:t>Важно приучить ребенка писать чисто, соблюдая поля, нормы оформления тех или иных задания, обязательно без помарок.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Контроль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 выполнением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заданий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. 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еобходимо 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приучать детей к планированию предстоящей работы.</a:t>
            </a:r>
            <a:endParaRPr lang="ru-RU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повторить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правила;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прочитать задания к упражнению, повторить, что нужно сделать;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прочитать упражнение и выполнить все задания устно;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выполнить задание письменно;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проверить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57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Приучение детей к самостоятельности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Microsoft Tai Le" pitchFamily="34" charset="0"/>
              </a:rPr>
              <a:t>При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Microsoft Tai Le" pitchFamily="34" charset="0"/>
              </a:rPr>
              <a:t>проверке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Microsoft Tai Le" pitchFamily="34" charset="0"/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Microsoft Tai Le" pitchFamily="34" charset="0"/>
              </a:rPr>
              <a:t>заданий 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  <a:cs typeface="Microsoft Tai Le" pitchFamily="34" charset="0"/>
              </a:rPr>
              <a:t>не спешите указывать на ошибки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Microsoft Tai Le" pitchFamily="34" charset="0"/>
              </a:rPr>
              <a:t>, пусть ребенок найдет их сам, не давайте готового ответа на их вопросы. При выполнении домашних заданий не нужно подменять школьника в работе; дети отучаются думать и ждут подсказки. В этом дети очень хитры и находят способы "заставить" работать за себя. Учите детей выделять учебную задачу, т.е. ребенок должен ясно представлять, какими навыками и знаниями должен овладеть, чтобы суметь выполнить то или иное задание.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42706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Приучение детей к самостоятельности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Рекомендации 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о том, как помочь ребенку стать более успешным в учебной </a:t>
            </a:r>
            <a:r>
              <a:rPr lang="ru-RU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деятельности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:</a:t>
            </a:r>
            <a:endParaRPr lang="ru-RU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Больше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разговаривайте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с  детьми.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Обогащайте словарный запас и расширяйте кругозор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школьника.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Читайте вместе с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ребенком.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Обсуждайте с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ребенком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прочитанное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5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  <a:t>Русский язык. </a:t>
            </a:r>
            <a:br>
              <a:rPr lang="ru-RU" sz="32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i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itchFamily="18" charset="0"/>
              </a:rPr>
              <a:t>Основная работа в 1 классе:</a:t>
            </a:r>
            <a:endParaRPr lang="ru-RU" sz="3200" b="1" i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научиться списывать без ошибок, чисто, аккуратно, каллиграфическим почерком;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проверять написанное и аккуратно исправлять ошибки;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выполнять работу над ошибками дома после проверки учителя( будет вводиться данный вид работы с апреля);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выполнять деление на слоги, ставить ударение;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выполнять работу точно по заданию и образцу;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учить правила, отмеченные в учебнике совой.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читать и учить дома словарные слова каждый день без напоминания учителя(выделены курсивом в учебнике)</a:t>
            </a:r>
          </a:p>
          <a:p>
            <a:endParaRPr lang="ru-RU" sz="2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Писать под диктовку.</a:t>
            </a:r>
          </a:p>
          <a:p>
            <a:r>
              <a:rPr lang="ru-RU" dirty="0" smtClean="0"/>
              <a:t>Уметь различать слова-предметы, слова-признаки предметов, слова-действия предметов. Ставить к ним вопросы.</a:t>
            </a:r>
          </a:p>
          <a:p>
            <a:r>
              <a:rPr lang="ru-RU" dirty="0" smtClean="0"/>
              <a:t>Делить сплошной текст на предложения</a:t>
            </a:r>
          </a:p>
          <a:p>
            <a:pPr marL="0" indent="0">
              <a:buNone/>
            </a:pPr>
            <a:r>
              <a:rPr lang="ru-RU" b="1" i="1" dirty="0" smtClean="0"/>
              <a:t>     Наступила </a:t>
            </a:r>
            <a:r>
              <a:rPr lang="ru-RU" b="1" i="1" dirty="0"/>
              <a:t>весна ярко  светит солнце звонко поют птицы.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26014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1748</TotalTime>
  <Words>959</Words>
  <Application>Microsoft Office PowerPoint</Application>
  <PresentationFormat>Экран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Родительское собрание в 1 А классе  «Как мы можем помочь своим детям?»  Классный руководитель : Пачева Н.Н.   </vt:lpstr>
      <vt:lpstr>План собрания:</vt:lpstr>
      <vt:lpstr> </vt:lpstr>
      <vt:lpstr>Контроль за выполнением заданий. </vt:lpstr>
      <vt:lpstr>Контроль за выполнением заданий.  </vt:lpstr>
      <vt:lpstr>Приучение детей к самостоятельности</vt:lpstr>
      <vt:lpstr>Приучение детей к самостоятельности</vt:lpstr>
      <vt:lpstr>Русский язык.  Основная работа в 1 классе:</vt:lpstr>
      <vt:lpstr>Слайд 9</vt:lpstr>
      <vt:lpstr>Литературное чтение.</vt:lpstr>
      <vt:lpstr>«Методические рекомендации по оформлению  письменных  работ учащихся школы первой ступени» </vt:lpstr>
      <vt:lpstr>Единый орфографический режим  </vt:lpstr>
      <vt:lpstr>Учащиеся пользуются стандартными тетрадями однотонного цвета,  состоящими из 12 листов.  Обязательное наличие обложки.</vt:lpstr>
      <vt:lpstr>Оформление надписей на обложке тетрадей.   Тетрадь по предмету должна иметь аккуратный внешний вид. На её обложке (первой странице) со 2-го класса  запись делается учителем. </vt:lpstr>
      <vt:lpstr>Порядок ведения и оформления тетрадей.  Все записи в тетрадях следует оформлять аккуратным почерком. Пользоваться шариковой ручкой с чернилами синего цвета. Все подчеркивания, начертания геометрических фигур выполняются простым карандашом.  Запрещается писать в тетрадях красной пастой (кроме учителя), обводить отметки, писать на полях.    </vt:lpstr>
      <vt:lpstr>Слайд 16</vt:lpstr>
      <vt:lpstr>Оформление письменных работ по русскому языку.   После классной и домашней работы следует отступать две строчки ( пишем на третьей).  При оформлении красной строки делается отступ вправо не менее 2 см(два пальца).  Соблюдения красной строки требуется с первого класса при оформлении текстов, начала нового вида работы.  В ходе работы строчки не пропускаются.  Новая страница начинается с самой верхней строки, дописывается до конца страницы, включая последнюю строку.  Использование правил переноса обязательно.   Запись даты написания работы по русскому языку (и математике) ведется по центру рабочей строки.  </vt:lpstr>
      <vt:lpstr>   В работе, требующей записи в столбик, первое слово пишется с большой буквы. Знаки препинания (запятые) не ставятся.  Например:  Ветер  восток  песок  При выполнении подобного вида работы в строчку первое слово пишется с красной строки, с большой буквы, через запятую.  Например: Ветер, восток, песок. </vt:lpstr>
      <vt:lpstr> При выполнении различных видов разбора требуется соблюдение принятых норм сокращений слов, обозначений терминов.  Сокращается слово только на согласные:  глухой-гл., звонкий-зв., согласный-согл., твердый-тв.,  существительное-сущ.  прилагательное-прил.  глагол-гл.  предлог-пр.   </vt:lpstr>
      <vt:lpstr>Учащиеся 1-2 классов пишут в тетрадях в узкую линию.  Переход на широкую линейку учителем определяется с 3 класса с учетом наличия у учащихся успешно сформированного навыка письма.  </vt:lpstr>
      <vt:lpstr>Слайд 21</vt:lpstr>
      <vt:lpstr>    Оформление письменных работ по математике.  Между классной и домашней работами следует отступать 4 клетки (на пятой клетке начинается следующая работа)   Между столбиками выражений, уравнений, равенств и прочими отступаются три клетки вправо (пишем на четвертой).   </vt:lpstr>
      <vt:lpstr> Оформление задач также требует соблюдения принятых норм.  Краткая запись условия задач оформляется в соответствии их вида.  «Главные» слова пишутся с большой буквы. На первых этапах обучения допускается их неполная запись (по начальным буквам).  Например:    Маленькие- 7 м.                           Большие-3м.  М.-7 м. Б.-3 м.  Существует несколько форм записи решения задач: по действиям, по действиям с письменными пояснениями, по действиям с записью вопроса, выражением, уравнением.  Слово «Ответ» пишется с заглавной буквы под решением. Обучающиеся должны писать полный ответ.  Например: Ответ: всего купили 10 мячей.  </vt:lpstr>
      <vt:lpstr>В букете 8 васильков, а ромашек на 2 больше. Сколько ромашек в букете?</vt:lpstr>
      <vt:lpstr>На тарелке было 6 красных помидор и 2 жёлтых. Сколько всего помидор?</vt:lpstr>
      <vt:lpstr>На клумбе было 15 тюльпанов. Для букета срезали 5 тюльпанов. Сколько тюльпанов осталось на клумбе?</vt:lpstr>
      <vt:lpstr>Дети посадили у школы 7 липок и 3 березки. Сколько всего деревьев посадили дети? На сколько меньше посадили берез, чем липок?</vt:lpstr>
      <vt:lpstr>Исправление ошибок  Неверно написанную букву или пунктуационный знак зачёркивать косой линией , часть слова, слово, предложение – тонкой горизонтальной линией, вместо зачёркнутого надписать нужные буквы, слова, предложения, не употреблять для исправления скобки, т.к. они являются пунктуационным знаком. Не разрешается пользоваться резинкой или другими способами подчистки написанного.  </vt:lpstr>
      <vt:lpstr>Содержимое портфелей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обучения за 1-3 четверти</dc:title>
  <dc:creator>ACER</dc:creator>
  <cp:lastModifiedBy>kab305</cp:lastModifiedBy>
  <cp:revision>80</cp:revision>
  <dcterms:modified xsi:type="dcterms:W3CDTF">2019-06-04T08:06:56Z</dcterms:modified>
</cp:coreProperties>
</file>