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2"/>
  </p:notesMasterIdLst>
  <p:sldIdLst>
    <p:sldId id="257" r:id="rId2"/>
    <p:sldId id="258" r:id="rId3"/>
    <p:sldId id="259" r:id="rId4"/>
    <p:sldId id="262" r:id="rId5"/>
    <p:sldId id="283" r:id="rId6"/>
    <p:sldId id="263" r:id="rId7"/>
    <p:sldId id="264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86" r:id="rId16"/>
    <p:sldId id="271" r:id="rId17"/>
    <p:sldId id="272" r:id="rId18"/>
    <p:sldId id="273" r:id="rId19"/>
    <p:sldId id="285" r:id="rId20"/>
    <p:sldId id="287" r:id="rId21"/>
    <p:sldId id="288" r:id="rId22"/>
    <p:sldId id="289" r:id="rId23"/>
    <p:sldId id="291" r:id="rId24"/>
    <p:sldId id="274" r:id="rId25"/>
    <p:sldId id="290" r:id="rId26"/>
    <p:sldId id="279" r:id="rId27"/>
    <p:sldId id="280" r:id="rId28"/>
    <p:sldId id="276" r:id="rId29"/>
    <p:sldId id="282" r:id="rId30"/>
    <p:sldId id="26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452" autoAdjust="0"/>
  </p:normalViewPr>
  <p:slideViewPr>
    <p:cSldViewPr>
      <p:cViewPr varScale="1">
        <p:scale>
          <a:sx n="117" d="100"/>
          <a:sy n="117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9F1683-ECE1-4009-B1AC-194F2FE2642B}" type="datetimeFigureOut">
              <a:rPr lang="en-US"/>
              <a:pPr>
                <a:defRPr/>
              </a:pPr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B44717-2724-4BA4-810D-700A80B3A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11664-0076-4638-9350-17547DE39ED6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093B-E446-441E-80C4-A1967F0C4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818E-1EF5-4F75-A928-97133BAA762E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296A-5FD8-4415-A272-DE50E89C88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EB155-1BFD-407E-8E81-A88BA6A635D7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0558-79D0-4FF6-8E48-D45587632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F3D5A-5397-4AF0-A01A-54FFE589C7DA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0BF3-75D1-4E14-A618-C87FD14B1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6A1C-6342-45C4-8DC9-279FF093F208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AA84B-D391-4241-B371-426DCD4FC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28CE-3166-4132-A572-CCD575024A69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16A1F-C9DE-4AA5-8B9D-7ED689D71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1815-6676-434F-AB65-A87777E70E13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16B3-BC39-46F7-B824-5C1451ABBA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1E102-472A-4412-B697-7232BBB96FBF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F7897-5ABC-485D-9542-ABFF7C298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CE7CF-98A8-4E6A-8C0B-35507293621B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8E991-CF8C-4191-9E58-288F1744B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0841-3237-4A05-8A1D-471DCE2D1B32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C1C2-F972-40E0-8A44-22A46667B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DCD22-1705-4C4C-ADC9-5168DFD553B1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E13D6-4323-4FC2-8F0F-206F853BBF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C4E46-6B80-4805-9C0F-E3C08BDD29C3}" type="datetimeFigureOut">
              <a:rPr lang="en-US"/>
              <a:pPr>
                <a:defRPr/>
              </a:pPr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CAC9B0-8019-43B8-A60B-2D0EC2DE93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052513"/>
            <a:ext cx="5616575" cy="1470025"/>
          </a:xfrm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Михаил Юрьевич Лермонтов</a:t>
            </a:r>
            <a: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Статья В.Воскобойникова</a:t>
            </a:r>
            <a:r>
              <a:rPr lang="ru-RU" sz="400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211638" y="0"/>
            <a:ext cx="4932362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 1832 г.  Лермонтов вынужден</a:t>
            </a: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покинуть университет. Он переезжает в Петербург, где поступает в Школу гвардейских</a:t>
            </a: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подпрапорщиков и кавалерийских юнкеров.</a:t>
            </a:r>
            <a:r>
              <a:rPr lang="ru-RU" smtClean="0"/>
              <a:t> </a:t>
            </a:r>
          </a:p>
        </p:txBody>
      </p:sp>
      <p:pic>
        <p:nvPicPr>
          <p:cNvPr id="2" name="Picture 3" descr="lermontov_03_h1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196975"/>
            <a:ext cx="3660775" cy="4464050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859338" y="260350"/>
            <a:ext cx="4284662" cy="65976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40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 1835 г. состоялось первое появление стихов Лермонтова в печати. До тех пор Лермонтов известен как поэт лишь в офицерских и светских кругах</a:t>
            </a:r>
            <a:r>
              <a:rPr lang="ru-RU" smtClean="0"/>
              <a:t> </a:t>
            </a:r>
          </a:p>
        </p:txBody>
      </p:sp>
      <p:pic>
        <p:nvPicPr>
          <p:cNvPr id="2" name="Picture 3" descr="lermontov_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2438" y="1196975"/>
            <a:ext cx="4437062" cy="4752975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3995738" y="0"/>
            <a:ext cx="5148262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 1837г. Лермонтов узнает </a:t>
            </a:r>
            <a:b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 гибели А.С.Пушкина и пишет стихотворение "Смерть поэта". Стихотворение воспринимается как "воззвание к революции"; начинается дело, и уже через несколько дней </a:t>
            </a:r>
            <a:b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(25 февраля), </a:t>
            </a:r>
            <a:b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 Высочайшему повелению, Лермонтова переводят на Кавказ.</a:t>
            </a:r>
            <a:r>
              <a:rPr lang="ru-RU" smtClean="0"/>
              <a:t> </a:t>
            </a:r>
          </a:p>
        </p:txBody>
      </p:sp>
      <p:pic>
        <p:nvPicPr>
          <p:cNvPr id="2" name="Picture 3" descr="7_53a2a9f658f4e30191f8c3e5c3a0cf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412875"/>
            <a:ext cx="3455988" cy="3455988"/>
          </a:xfrm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211638" y="0"/>
            <a:ext cx="4643437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 1840г. военный суд за дуэль приговаривает Лермонтова к вторичной ссылке на Кавказ.</a:t>
            </a:r>
            <a:r>
              <a:rPr lang="ru-RU" sz="4000" b="1" smtClean="0"/>
              <a:t> </a:t>
            </a: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Он уезжает, где принимает участие в военных действиях и обращает на себя внимание начальника отряда "расторопностью, верностью взгляда и пылким мужеством", за которое его представляют к награде.</a:t>
            </a:r>
          </a:p>
        </p:txBody>
      </p:sp>
      <p:pic>
        <p:nvPicPr>
          <p:cNvPr id="2" name="Picture 3" descr="lermontov_1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052513"/>
            <a:ext cx="3987800" cy="4681537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971550" y="260350"/>
            <a:ext cx="8172450" cy="148431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Во время ссылки и позднее особенно раскрылось художественное дарование Лермонтова, с детства увлекавшегося живописью.</a:t>
            </a:r>
          </a:p>
        </p:txBody>
      </p:sp>
      <p:pic>
        <p:nvPicPr>
          <p:cNvPr id="2" name="Picture 3" descr="picture_03_w2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2492375"/>
            <a:ext cx="5543550" cy="4122738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3352800"/>
            <a:ext cx="7643812" cy="201136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 </a:t>
            </a:r>
            <a:r>
              <a:rPr lang="en-US" sz="2400" smtClean="0"/>
              <a:t>        </a:t>
            </a:r>
            <a:r>
              <a:rPr lang="ru-RU" sz="2800" b="1" smtClean="0">
                <a:solidFill>
                  <a:srgbClr val="002060"/>
                </a:solidFill>
              </a:rPr>
              <a:t>Лермонтов был не только талантливым поэтом, но и одаренным художником. Много зарисовок сделано Лермонтовым во время его ссылки на Кавказ в 1837 году. </a:t>
            </a:r>
          </a:p>
        </p:txBody>
      </p:sp>
      <p:pic>
        <p:nvPicPr>
          <p:cNvPr id="28674" name="Picture 9" descr="Крестовая гора. М.Ю. Лермонт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81000"/>
            <a:ext cx="5105400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900113" y="0"/>
            <a:ext cx="8243887" cy="11255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Ему принадлежат акварели, картины маслом,</a:t>
            </a:r>
            <a:r>
              <a:rPr lang="ru-RU" sz="3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endParaRPr lang="ru-RU" smtClean="0"/>
          </a:p>
        </p:txBody>
      </p:sp>
      <p:pic>
        <p:nvPicPr>
          <p:cNvPr id="29698" name="Picture 3" descr="picture_08_w2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8538" y="2060575"/>
            <a:ext cx="6624637" cy="4654550"/>
          </a:xfr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7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рисунки - пейзажи, жанровые сцены, портреты и карикатуры.</a:t>
            </a:r>
          </a:p>
        </p:txBody>
      </p:sp>
      <p:pic>
        <p:nvPicPr>
          <p:cNvPr id="30722" name="Picture 3" descr="picture_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412875"/>
            <a:ext cx="7656512" cy="4953000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716463" y="274638"/>
            <a:ext cx="4427537" cy="243363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Лучшие из них связаны с кавказской темой.</a:t>
            </a:r>
          </a:p>
        </p:txBody>
      </p:sp>
      <p:pic>
        <p:nvPicPr>
          <p:cNvPr id="31746" name="Picture 3" descr="Эпизод из маневров в Красном Селе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333375"/>
            <a:ext cx="4175125" cy="2798763"/>
          </a:xfrm>
        </p:spPr>
      </p:pic>
      <p:pic>
        <p:nvPicPr>
          <p:cNvPr id="31747" name="Picture 4" descr="Тройка, выезжающая из деревн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19475" y="2492375"/>
            <a:ext cx="5435600" cy="3646488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Образ Кавказа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в живописи и поэзии  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Михаила Юрьевича Лермонтова</a:t>
            </a:r>
          </a:p>
        </p:txBody>
      </p:sp>
      <p:pic>
        <p:nvPicPr>
          <p:cNvPr id="32770" name="Picture 4" descr=" Автопортр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886200"/>
            <a:ext cx="19796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6" descr=" Вид Пятигорс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648200"/>
            <a:ext cx="25082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7" descr=" Развалины близ селения Караагач в Кахет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572000"/>
            <a:ext cx="22098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8" descr=" Бештау около Железноводс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04800"/>
            <a:ext cx="24384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5" descr=" М. Лермонтов, 1825год. 13 июня. На Горячих водах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0"/>
            <a:ext cx="2743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Речевая разминка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113" y="1196975"/>
            <a:ext cx="7786687" cy="547211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300" b="1" smtClean="0">
                <a:solidFill>
                  <a:srgbClr val="002060"/>
                </a:solidFill>
              </a:rPr>
              <a:t>Выхожу один я на дорогу;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300" b="1" smtClean="0">
                <a:solidFill>
                  <a:srgbClr val="002060"/>
                </a:solidFill>
              </a:rPr>
              <a:t>Сквозь туман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300" b="1" smtClean="0">
                <a:solidFill>
                  <a:srgbClr val="002060"/>
                </a:solidFill>
              </a:rPr>
              <a:t>               кремнистый путь блестит;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300" b="1" smtClean="0">
                <a:solidFill>
                  <a:srgbClr val="002060"/>
                </a:solidFill>
              </a:rPr>
              <a:t>Ночь тиха. Пустыня внемлет богу,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300" b="1" smtClean="0">
                <a:solidFill>
                  <a:srgbClr val="002060"/>
                </a:solidFill>
              </a:rPr>
              <a:t>И звезда с звездою говорит.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300" b="1" smtClean="0">
                <a:solidFill>
                  <a:srgbClr val="002060"/>
                </a:solidFill>
              </a:rPr>
              <a:t>В небесах торжественно и чудно!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300" b="1" smtClean="0">
                <a:solidFill>
                  <a:srgbClr val="002060"/>
                </a:solidFill>
              </a:rPr>
              <a:t>Спит земля в сияньи голубом…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300" b="1" smtClean="0">
                <a:solidFill>
                  <a:srgbClr val="002060"/>
                </a:solidFill>
              </a:rPr>
              <a:t>Что же мне так больно и так трудно?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3300" b="1" smtClean="0">
                <a:solidFill>
                  <a:srgbClr val="002060"/>
                </a:solidFill>
              </a:rPr>
              <a:t>Жду ль чего? Жалею ли о чём?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4294967295"/>
          </p:nvPr>
        </p:nvSpPr>
        <p:spPr>
          <a:xfrm>
            <a:off x="3276600" y="152400"/>
            <a:ext cx="58674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>
                <a:solidFill>
                  <a:srgbClr val="002060"/>
                </a:solidFill>
              </a:rPr>
              <a:t>   </a:t>
            </a:r>
            <a:r>
              <a:rPr lang="ru-RU" sz="2800" b="1" smtClean="0">
                <a:solidFill>
                  <a:srgbClr val="002060"/>
                </a:solidFill>
              </a:rPr>
              <a:t>На многих рисунках и картинах Лермонтова изображены конкретные места Кавказа, бесспорно, выполненные с натуры, поскольку они очень точны в деталях.</a:t>
            </a:r>
          </a:p>
        </p:txBody>
      </p:sp>
      <p:pic>
        <p:nvPicPr>
          <p:cNvPr id="33794" name="Picture 5" descr=" Развалины близ селения Караагач в Кахет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33909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5" descr=" Бештау около Железноводс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895600"/>
            <a:ext cx="45720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 descr=" Вид Пятигорс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962400"/>
            <a:ext cx="3733800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1295400" y="6019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Вид Тифлиса. Масло. 1837 </a:t>
            </a:r>
          </a:p>
        </p:txBody>
      </p:sp>
      <p:pic>
        <p:nvPicPr>
          <p:cNvPr id="34818" name="Picture 3" descr="Вид_Тифлиса_масло_18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"/>
            <a:ext cx="713422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1295400" y="60198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Кавказский вид с Эльбрусом. Масло. 1837</a:t>
            </a:r>
            <a:r>
              <a:rPr lang="ru-RU" sz="240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35842" name="Picture 4" descr="Кавказск_вид_с_Эльбрусом-18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5900"/>
            <a:ext cx="9144000" cy="573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>
            <a:spLocks noChangeArrowheads="1"/>
          </p:cNvSpPr>
          <p:nvPr/>
        </p:nvSpPr>
        <p:spPr bwMode="auto">
          <a:xfrm>
            <a:off x="685800" y="6019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Окрестности селения Караагач. Масло.1837-1838 </a:t>
            </a:r>
          </a:p>
        </p:txBody>
      </p:sp>
      <p:pic>
        <p:nvPicPr>
          <p:cNvPr id="36866" name="Picture 4" descr="Окрестн_селенКараагач_масло_1837-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7188"/>
            <a:ext cx="6477000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1116013" y="0"/>
            <a:ext cx="8027987" cy="17002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Военно-Грузинская дорога .</a:t>
            </a:r>
            <a:r>
              <a:rPr lang="ru-RU" sz="4000" smtClean="0"/>
              <a:t> </a:t>
            </a:r>
          </a:p>
        </p:txBody>
      </p:sp>
      <p:pic>
        <p:nvPicPr>
          <p:cNvPr id="37890" name="Picture 3" descr="Военно-Грузинская дорога близ Мцхет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341438"/>
            <a:ext cx="7705725" cy="5235575"/>
          </a:xfrm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42988" y="3644900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Крестовый перевал. Масло.1837-1838 </a:t>
            </a:r>
          </a:p>
        </p:txBody>
      </p:sp>
      <p:pic>
        <p:nvPicPr>
          <p:cNvPr id="38914" name="Picture 5" descr="Крестов_перевал_масло_1837-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95288"/>
            <a:ext cx="6858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kavkaz_2_5_h2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060575"/>
            <a:ext cx="3851275" cy="4537075"/>
          </a:xfrm>
        </p:spPr>
      </p:pic>
      <p:sp>
        <p:nvSpPr>
          <p:cNvPr id="36867" name="Rectangle 3"/>
          <p:cNvSpPr>
            <a:spLocks noGrp="1"/>
          </p:cNvSpPr>
          <p:nvPr>
            <p:ph type="title"/>
          </p:nvPr>
        </p:nvSpPr>
        <p:spPr>
          <a:xfrm>
            <a:off x="4427538" y="0"/>
            <a:ext cx="4716462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15 июля 1841 г. Состоялась дуэль между Лермонтовым </a:t>
            </a:r>
            <a:b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 Мартыновым, закончившаяся трагической гибелью поэта. 17 июля Лермонтова похоронили на городском кладбище "при стечении всего Пятигорска"</a:t>
            </a:r>
            <a:r>
              <a:rPr lang="ru-RU" sz="3200" b="1" smtClean="0"/>
              <a:t> </a:t>
            </a: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. </a:t>
            </a:r>
            <a:b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 1899 г. в Пятигорске открыт памятник Лермонтову, воздвигнутый по всероссийской подписке.</a:t>
            </a:r>
          </a:p>
        </p:txBody>
      </p:sp>
    </p:spTree>
  </p:cSld>
  <p:clrMapOvr>
    <a:masterClrMapping/>
  </p:clrMapOvr>
  <p:transition advClick="0" advTm="1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427538" y="549275"/>
            <a:ext cx="4465637" cy="596741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 1842г. прах Лермонтова был перевезен в Тарханы и похоронен в семейном склепе Арсеньевых.</a:t>
            </a:r>
            <a:r>
              <a:rPr lang="ru-RU" smtClean="0"/>
              <a:t> </a:t>
            </a:r>
          </a:p>
        </p:txBody>
      </p:sp>
      <p:pic>
        <p:nvPicPr>
          <p:cNvPr id="40962" name="Picture 3" descr="mogila_h2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333375"/>
            <a:ext cx="3944938" cy="6242050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2771775" y="274638"/>
            <a:ext cx="5915025" cy="617855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Лермонтов 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—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один из величайших мастеров русского художественного слова. Преемник Пушкина и продолжатель его работы в стихах и прозе.</a:t>
            </a:r>
            <a:r>
              <a:rPr lang="ru-RU" smtClean="0"/>
              <a:t> </a:t>
            </a:r>
          </a:p>
        </p:txBody>
      </p:sp>
      <p:pic>
        <p:nvPicPr>
          <p:cNvPr id="41986" name="Picture 3" descr="3_0924c76cb418105261fc457c6b2ef1f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476250"/>
            <a:ext cx="2449512" cy="2449513"/>
          </a:xfr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xfrm>
            <a:off x="900113" y="274638"/>
            <a:ext cx="7786687" cy="1143000"/>
          </a:xfrm>
        </p:spPr>
        <p:txBody>
          <a:bodyPr/>
          <a:lstStyle/>
          <a:p>
            <a:pPr eaLnBrk="1" hangingPunct="1"/>
            <a:r>
              <a:rPr lang="ru-RU" sz="4000" b="1" u="sng" smtClean="0">
                <a:solidFill>
                  <a:schemeClr val="hlink"/>
                </a:solidFill>
              </a:rPr>
              <a:t>Работа с учебником стр. 142-143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827088" y="1125538"/>
            <a:ext cx="7859712" cy="5000625"/>
          </a:xfrm>
        </p:spPr>
        <p:txBody>
          <a:bodyPr/>
          <a:lstStyle/>
          <a:p>
            <a:pPr algn="ctr" eaLnBrk="1" hangingPunct="1"/>
            <a:endParaRPr lang="ru-RU" sz="2800" b="1" smtClean="0"/>
          </a:p>
          <a:p>
            <a:pPr eaLnBrk="1" hangingPunct="1"/>
            <a:r>
              <a:rPr lang="ru-RU" sz="2800" b="1" smtClean="0"/>
              <a:t>Как звали маленького Михаила?</a:t>
            </a:r>
          </a:p>
          <a:p>
            <a:pPr eaLnBrk="1" hangingPunct="1"/>
            <a:r>
              <a:rPr lang="ru-RU" sz="2800" b="1" smtClean="0"/>
              <a:t>Где он жил?</a:t>
            </a:r>
          </a:p>
          <a:p>
            <a:pPr eaLnBrk="1" hangingPunct="1"/>
            <a:r>
              <a:rPr lang="ru-RU" sz="2800" b="1" smtClean="0"/>
              <a:t>Кто воспитывал будущего поэта и писателя?</a:t>
            </a:r>
          </a:p>
          <a:p>
            <a:pPr eaLnBrk="1" hangingPunct="1"/>
            <a:r>
              <a:rPr lang="ru-RU" sz="2800" b="1" smtClean="0"/>
              <a:t>Что особенного было в речи маленького Мишеля?</a:t>
            </a:r>
          </a:p>
          <a:p>
            <a:pPr eaLnBrk="1" hangingPunct="1"/>
            <a:r>
              <a:rPr lang="ru-RU" sz="2800" b="1" smtClean="0"/>
              <a:t>Когда Россия открыла стихи великого поэта-молодого офицера Лермонтова? </a:t>
            </a:r>
          </a:p>
          <a:p>
            <a:pPr eaLnBrk="1" hangingPunct="1"/>
            <a:r>
              <a:rPr lang="ru-RU" sz="2800" b="1" smtClean="0"/>
              <a:t>Как назывались эти стихи?</a:t>
            </a:r>
          </a:p>
          <a:p>
            <a:pPr eaLnBrk="1" hangingPunct="1"/>
            <a:r>
              <a:rPr lang="ru-RU" sz="2800" b="1" smtClean="0"/>
              <a:t>Сколько лет прожил М.Ю.Лермонтов?</a:t>
            </a:r>
          </a:p>
          <a:p>
            <a:pPr eaLnBrk="1" hangingPunct="1"/>
            <a:endParaRPr lang="ru-RU" sz="28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Михаил Юрьевич Лермонтов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1557338"/>
            <a:ext cx="4056062" cy="4525962"/>
          </a:xfrm>
        </p:spPr>
      </p:pic>
      <p:pic>
        <p:nvPicPr>
          <p:cNvPr id="5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838825"/>
            <a:ext cx="4873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778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4" descr="t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28198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C00000"/>
                </a:solidFill>
              </a:rPr>
              <a:t/>
            </a:r>
            <a:br>
              <a:rPr lang="ru-RU" sz="4000" smtClean="0">
                <a:solidFill>
                  <a:srgbClr val="C00000"/>
                </a:solidFill>
              </a:rPr>
            </a:br>
            <a:r>
              <a:rPr lang="ru-RU" sz="4000" smtClean="0">
                <a:solidFill>
                  <a:srgbClr val="C00000"/>
                </a:solidFill>
              </a:rPr>
              <a:t/>
            </a:r>
            <a:br>
              <a:rPr lang="ru-RU" sz="4000" smtClean="0">
                <a:solidFill>
                  <a:srgbClr val="C00000"/>
                </a:solidFill>
              </a:rPr>
            </a:br>
            <a:r>
              <a:rPr lang="ru-RU" sz="4000" smtClean="0">
                <a:solidFill>
                  <a:srgbClr val="C00000"/>
                </a:solidFill>
              </a:rPr>
              <a:t/>
            </a:r>
            <a:br>
              <a:rPr lang="ru-RU" sz="4000" smtClean="0">
                <a:solidFill>
                  <a:srgbClr val="C00000"/>
                </a:solidFill>
              </a:rPr>
            </a:br>
            <a:r>
              <a:rPr lang="ru-RU" sz="4000" smtClean="0">
                <a:solidFill>
                  <a:srgbClr val="C00000"/>
                </a:solidFill>
              </a:rPr>
              <a:t/>
            </a:r>
            <a:br>
              <a:rPr lang="ru-RU" sz="4000" smtClean="0">
                <a:solidFill>
                  <a:srgbClr val="C00000"/>
                </a:solidFill>
              </a:rPr>
            </a:br>
            <a:r>
              <a:rPr lang="ru-RU" sz="4000" b="1" u="sng" smtClean="0">
                <a:solidFill>
                  <a:srgbClr val="C00000"/>
                </a:solidFill>
              </a:rPr>
              <a:t>Домашнее задание</a:t>
            </a:r>
          </a:p>
        </p:txBody>
      </p:sp>
      <p:sp>
        <p:nvSpPr>
          <p:cNvPr id="44035" name="Объект 2"/>
          <p:cNvSpPr>
            <a:spLocks noGrp="1"/>
          </p:cNvSpPr>
          <p:nvPr>
            <p:ph idx="1"/>
          </p:nvPr>
        </p:nvSpPr>
        <p:spPr>
          <a:xfrm>
            <a:off x="1116013" y="2997200"/>
            <a:ext cx="7786687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b="1" u="sng" smtClean="0">
                <a:solidFill>
                  <a:schemeClr val="hlink"/>
                </a:solidFill>
              </a:rPr>
              <a:t>стр. 142-143</a:t>
            </a:r>
            <a:endParaRPr lang="ru-RU" b="1" smtClean="0"/>
          </a:p>
          <a:p>
            <a:pPr marL="0" indent="0" algn="ctr" eaLnBrk="1" hangingPunct="1">
              <a:buFont typeface="Arial" charset="0"/>
              <a:buNone/>
            </a:pPr>
            <a:r>
              <a:rPr lang="ru-RU" b="1" smtClean="0"/>
              <a:t>Подготовить сообщение о М.Ю. Лермонтове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427538" y="476250"/>
            <a:ext cx="4716462" cy="63817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М.Ю.Лермонтов родился </a:t>
            </a:r>
            <a:b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3 октября 1814г. в Москве.</a:t>
            </a:r>
            <a:b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Это самый ранний портрет Миши. </a:t>
            </a:r>
            <a:b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На нем ему около 3-х лет.</a:t>
            </a:r>
            <a:r>
              <a:rPr lang="ru-RU" b="1" smtClean="0">
                <a:latin typeface="Monotype Corsiva" pitchFamily="66" charset="0"/>
              </a:rPr>
              <a:t> </a:t>
            </a:r>
            <a:br>
              <a:rPr lang="ru-RU" b="1" smtClean="0">
                <a:latin typeface="Monotype Corsiva" pitchFamily="66" charset="0"/>
              </a:rPr>
            </a:br>
            <a:endParaRPr lang="ru-RU" b="1" smtClean="0">
              <a:latin typeface="Monotype Corsiva" pitchFamily="66" charset="0"/>
            </a:endParaRPr>
          </a:p>
        </p:txBody>
      </p:sp>
      <p:pic>
        <p:nvPicPr>
          <p:cNvPr id="17410" name="Picture 3" descr="Лермонтов в детстве (1817-1818 год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290" y="714356"/>
            <a:ext cx="2314566" cy="3392279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09600" y="548640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2400" b="1" smtClean="0">
                <a:solidFill>
                  <a:srgbClr val="002060"/>
                </a:solidFill>
              </a:rPr>
              <a:t>М.Ю.Лермонтов в детстве. 1820-1822 годы. </a:t>
            </a:r>
            <a:br>
              <a:rPr lang="ru-RU" sz="2400" b="1" smtClean="0">
                <a:solidFill>
                  <a:srgbClr val="002060"/>
                </a:solidFill>
              </a:rPr>
            </a:br>
            <a:r>
              <a:rPr lang="ru-RU" sz="2400" b="1" smtClean="0">
                <a:solidFill>
                  <a:srgbClr val="002060"/>
                </a:solidFill>
              </a:rPr>
              <a:t>Неизвестный художник </a:t>
            </a:r>
            <a:r>
              <a:rPr lang="ru-RU" b="1" smtClean="0">
                <a:solidFill>
                  <a:srgbClr val="002060"/>
                </a:solidFill>
              </a:rPr>
              <a:t/>
            </a:r>
            <a:br>
              <a:rPr lang="ru-RU" b="1" smtClean="0">
                <a:solidFill>
                  <a:srgbClr val="002060"/>
                </a:solidFill>
              </a:rPr>
            </a:br>
            <a:endParaRPr lang="ru-RU" b="1" smtClean="0">
              <a:solidFill>
                <a:srgbClr val="002060"/>
              </a:solidFill>
            </a:endParaRPr>
          </a:p>
        </p:txBody>
      </p:sp>
      <p:pic>
        <p:nvPicPr>
          <p:cNvPr id="18434" name="Picture 4" descr="lermontov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"/>
            <a:ext cx="411480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900113" y="3933825"/>
            <a:ext cx="8243887" cy="29241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Родители поэта.</a:t>
            </a:r>
            <a:br>
              <a:rPr lang="ru-RU" sz="40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Отец - капитан в отставке Юрий Петрович Лермонтов Мать - Мария Михайловна (</a:t>
            </a:r>
            <a:endParaRPr lang="ru-RU" smtClean="0"/>
          </a:p>
        </p:txBody>
      </p:sp>
      <p:pic>
        <p:nvPicPr>
          <p:cNvPr id="19458" name="Picture 3" descr="lermontov_u_p_h15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333375"/>
            <a:ext cx="2590800" cy="3887788"/>
          </a:xfrm>
        </p:spPr>
      </p:pic>
      <p:pic>
        <p:nvPicPr>
          <p:cNvPr id="19459" name="Picture 4" descr="lermontova_m_m_h1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6463" y="333375"/>
            <a:ext cx="3457575" cy="3959225"/>
          </a:xfrm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932363" y="0"/>
            <a:ext cx="4211637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Детство Лермонтов проводит в усадьбе своей бабушки Е.А.Арсеньевой в с. Тарханы Пензенской губернии.</a:t>
            </a:r>
            <a:r>
              <a:rPr lang="ru-RU" sz="3200" b="1" smtClean="0"/>
              <a:t> </a:t>
            </a: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Мальчик получает домашнее образование, с детства свободно владеет французским и немецким языками.</a:t>
            </a:r>
            <a:r>
              <a:rPr lang="ru-RU" b="1" smtClean="0"/>
              <a:t> 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</a:t>
            </a:r>
            <a:r>
              <a:rPr lang="ru-RU" sz="3200" b="1" smtClean="0">
                <a:latin typeface="Monotype Corsiva" pitchFamily="66" charset="0"/>
              </a:rPr>
              <a:t> </a:t>
            </a: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1827 г.  Лермонтов переезжает с бабушкой в Москву.</a:t>
            </a:r>
            <a:r>
              <a:rPr lang="ru-RU" smtClean="0"/>
              <a:t> </a:t>
            </a:r>
          </a:p>
        </p:txBody>
      </p:sp>
      <p:pic>
        <p:nvPicPr>
          <p:cNvPr id="20482" name="Picture 3" descr="arseneva_e_a_h1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836613"/>
            <a:ext cx="4484688" cy="5256212"/>
          </a:xfrm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arsene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7068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Содержимое 6"/>
          <p:cNvSpPr>
            <a:spLocks noGrp="1"/>
          </p:cNvSpPr>
          <p:nvPr>
            <p:ph sz="half" idx="4294967295"/>
          </p:nvPr>
        </p:nvSpPr>
        <p:spPr>
          <a:xfrm>
            <a:off x="4419600" y="4267200"/>
            <a:ext cx="4495800" cy="2239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400" b="1" smtClean="0">
                <a:solidFill>
                  <a:srgbClr val="002060"/>
                </a:solidFill>
              </a:rPr>
              <a:t>Усадьба «Тарханы»</a:t>
            </a:r>
          </a:p>
          <a:p>
            <a:pPr algn="ctr" eaLnBrk="1" hangingPunct="1">
              <a:buFont typeface="Arial" charset="0"/>
              <a:buNone/>
            </a:pPr>
            <a:r>
              <a:rPr lang="ru-RU" sz="2400" b="1" smtClean="0">
                <a:solidFill>
                  <a:srgbClr val="002060"/>
                </a:solidFill>
              </a:rPr>
              <a:t>Ныне - Государственный музей-заповедник М.Ю.Лермонтова</a:t>
            </a:r>
          </a:p>
          <a:p>
            <a:pPr eaLnBrk="1" hangingPunct="1">
              <a:buFont typeface="Arial" charset="0"/>
              <a:buNone/>
            </a:pPr>
            <a:endParaRPr lang="ru-RU" sz="2800" b="1" smtClean="0">
              <a:solidFill>
                <a:srgbClr val="002060"/>
              </a:solidFill>
            </a:endParaRPr>
          </a:p>
        </p:txBody>
      </p:sp>
      <p:sp>
        <p:nvSpPr>
          <p:cNvPr id="21507" name="Содержимое 7"/>
          <p:cNvSpPr>
            <a:spLocks noGrp="1"/>
          </p:cNvSpPr>
          <p:nvPr>
            <p:ph sz="half" idx="4294967295"/>
          </p:nvPr>
        </p:nvSpPr>
        <p:spPr>
          <a:xfrm>
            <a:off x="228600" y="4953000"/>
            <a:ext cx="4038600" cy="639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400" b="1" smtClean="0">
                <a:solidFill>
                  <a:srgbClr val="001132"/>
                </a:solidFill>
              </a:rPr>
              <a:t>Бабушка поэта </a:t>
            </a:r>
          </a:p>
          <a:p>
            <a:pPr algn="ctr" eaLnBrk="1" hangingPunct="1">
              <a:buFont typeface="Arial" charset="0"/>
              <a:buNone/>
            </a:pPr>
            <a:r>
              <a:rPr lang="ru-RU" sz="2400" b="1" smtClean="0">
                <a:solidFill>
                  <a:srgbClr val="001132"/>
                </a:solidFill>
              </a:rPr>
              <a:t>Арсеньева  </a:t>
            </a:r>
          </a:p>
          <a:p>
            <a:pPr algn="ctr" eaLnBrk="1" hangingPunct="1">
              <a:buFont typeface="Arial" charset="0"/>
              <a:buNone/>
            </a:pPr>
            <a:r>
              <a:rPr lang="ru-RU" sz="2400" b="1" smtClean="0">
                <a:solidFill>
                  <a:srgbClr val="001132"/>
                </a:solidFill>
              </a:rPr>
              <a:t> Елизавета Алексеевна</a:t>
            </a:r>
          </a:p>
          <a:p>
            <a:pPr eaLnBrk="1" hangingPunct="1">
              <a:buFont typeface="Arial" charset="0"/>
              <a:buNone/>
            </a:pPr>
            <a:endParaRPr lang="ru-RU" sz="2800" b="1" smtClean="0">
              <a:solidFill>
                <a:srgbClr val="001132"/>
              </a:solidFill>
            </a:endParaRP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371600"/>
            <a:ext cx="48339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3924300" y="0"/>
            <a:ext cx="5219700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 1830г. Лермонтов поступает на нравственно-политическое отделение Московского университета. К этому времени относится начало литературной деятельности: </a:t>
            </a:r>
            <a:b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он пишет</a:t>
            </a: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лирические стихи.</a:t>
            </a:r>
            <a:r>
              <a:rPr lang="ru-RU" smtClean="0"/>
              <a:t> </a:t>
            </a:r>
          </a:p>
        </p:txBody>
      </p:sp>
      <p:pic>
        <p:nvPicPr>
          <p:cNvPr id="2" name="Picture 3" descr="lermontov11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981075"/>
            <a:ext cx="3290887" cy="4824413"/>
          </a:xfrm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Изображение в полукруге с дугами</Template>
  <TotalTime>0</TotalTime>
  <Words>401</Words>
  <Application>Microsoft Office PowerPoint</Application>
  <PresentationFormat>Экран (4:3)</PresentationFormat>
  <Paragraphs>56</Paragraphs>
  <Slides>30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Comic Sans MS</vt:lpstr>
      <vt:lpstr>Monotype Corsiva</vt:lpstr>
      <vt:lpstr>Wingdings</vt:lpstr>
      <vt:lpstr>Тема Office</vt:lpstr>
      <vt:lpstr>Михаил Юрьевич Лермонтов Статья В.Воскобойникова </vt:lpstr>
      <vt:lpstr>Речевая разминка</vt:lpstr>
      <vt:lpstr>Михаил Юрьевич Лермонтов</vt:lpstr>
      <vt:lpstr>М.Ю.Лермонтов родился  3 октября 1814г. в Москве.  Это самый ранний портрет Миши.  На нем ему около 3-х лет.  </vt:lpstr>
      <vt:lpstr> М.Ю.Лермонтов в детстве. 1820-1822 годы.  Неизвестный художник  </vt:lpstr>
      <vt:lpstr>Родители поэта. Отец - капитан в отставке Юрий Петрович Лермонтов Мать - Мария Михайловна (</vt:lpstr>
      <vt:lpstr>Детство Лермонтов проводит в усадьбе своей бабушки Е.А.Арсеньевой в с. Тарханы Пензенской губернии. Мальчик получает домашнее образование, с детства свободно владеет французским и немецким языками.  В 1827 г.  Лермонтов переезжает с бабушкой в Москву. </vt:lpstr>
      <vt:lpstr>Презентация PowerPoint</vt:lpstr>
      <vt:lpstr>В 1830г. Лермонтов поступает на нравственно-политическое отделение Московского университета. К этому времени относится начало литературной деятельности:  он пишет лирические стихи. </vt:lpstr>
      <vt:lpstr>В 1832 г.  Лермонтов вынужден покинуть университет. Он переезжает в Петербург, где поступает в Школу гвардейских подпрапорщиков и кавалерийских юнкеров. </vt:lpstr>
      <vt:lpstr> В 1835 г. состоялось первое появление стихов Лермонтова в печати. До тех пор Лермонтов известен как поэт лишь в офицерских и светских кругах </vt:lpstr>
      <vt:lpstr>В 1837г. Лермонтов узнает  о гибели А.С.Пушкина и пишет стихотворение "Смерть поэта". Стихотворение воспринимается как "воззвание к революции"; начинается дело, и уже через несколько дней  (25 февраля),  по Высочайшему повелению, Лермонтова переводят на Кавказ. </vt:lpstr>
      <vt:lpstr>В 1840г. военный суд за дуэль приговаривает Лермонтова к вторичной ссылке на Кавказ. Он уезжает, где принимает участие в военных действиях и обращает на себя внимание начальника отряда "расторопностью, верностью взгляда и пылким мужеством", за которое его представляют к награде.</vt:lpstr>
      <vt:lpstr> Во время ссылки и позднее особенно раскрылось художественное дарование Лермонтова, с детства увлекавшегося живописью.</vt:lpstr>
      <vt:lpstr>Презентация PowerPoint</vt:lpstr>
      <vt:lpstr> Ему принадлежат акварели, картины маслом, </vt:lpstr>
      <vt:lpstr>рисунки - пейзажи, жанровые сцены, портреты и карикатуры.</vt:lpstr>
      <vt:lpstr>Лучшие из них связаны с кавказской темой.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Военно-Грузинская дорога . </vt:lpstr>
      <vt:lpstr>Презентация PowerPoint</vt:lpstr>
      <vt:lpstr>15 июля 1841 г. Состоялась дуэль между Лермонтовым  и Мартыновым, закончившаяся трагической гибелью поэта. 17 июля Лермонтова похоронили на городском кладбище "при стечении всего Пятигорска" .   В 1899 г. в Пятигорске открыт памятник Лермонтову, воздвигнутый по всероссийской подписке.</vt:lpstr>
      <vt:lpstr> В 1842г. прах Лермонтова был перевезен в Тарханы и похоронен в семейном склепе Арсеньевых. </vt:lpstr>
      <vt:lpstr>Лермонтов — один из величайших мастеров русского художественного слова. Преемник Пушкина и продолжатель его работы в стихах и прозе. </vt:lpstr>
      <vt:lpstr>Работа с учебником стр. 142-143</vt:lpstr>
      <vt:lpstr>    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Юрьевич Лермонтов Статья В.Воскобойникова </dc:title>
  <dc:creator/>
  <cp:keywords/>
  <cp:lastModifiedBy/>
  <cp:revision>4</cp:revision>
  <dcterms:created xsi:type="dcterms:W3CDTF">2015-11-25T07:54:14Z</dcterms:created>
  <dcterms:modified xsi:type="dcterms:W3CDTF">2019-12-02T10:29:07Z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TC020116429991</vt:lpwstr>
  </property>
</Properties>
</file>