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7" r:id="rId5"/>
    <p:sldId id="261" r:id="rId6"/>
    <p:sldId id="268" r:id="rId7"/>
    <p:sldId id="263" r:id="rId8"/>
    <p:sldId id="262" r:id="rId9"/>
    <p:sldId id="259" r:id="rId10"/>
    <p:sldId id="270" r:id="rId11"/>
    <p:sldId id="260" r:id="rId12"/>
    <p:sldId id="265" r:id="rId13"/>
    <p:sldId id="266" r:id="rId14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2721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2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7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3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56798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8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0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160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71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25E9404-932F-49C8-BED8-226966C496D4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8008BEE-64AA-4ACD-B007-EC4AB444C7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76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>Социальное </a:t>
            </a:r>
            <a:r>
              <a:rPr lang="ru-RU" sz="2800" b="1" dirty="0"/>
              <a:t>партнерство как источник дополнительных ресурсов управления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построении открытой модели образовательной деятельности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МАУДО </a:t>
            </a:r>
            <a:r>
              <a:rPr lang="ru-RU" sz="2800" b="1" cap="none" dirty="0" smtClean="0"/>
              <a:t>г. </a:t>
            </a:r>
            <a:r>
              <a:rPr lang="ru-RU" sz="2800" b="1" dirty="0" smtClean="0"/>
              <a:t>Нижневартовска </a:t>
            </a:r>
            <a:r>
              <a:rPr lang="ru-RU" sz="2800" b="1" dirty="0"/>
              <a:t>«</a:t>
            </a:r>
            <a:r>
              <a:rPr lang="ru-RU" sz="2800" b="1" dirty="0" err="1" smtClean="0"/>
              <a:t>ЦД</a:t>
            </a:r>
            <a:r>
              <a:rPr lang="ru-RU" sz="2800" b="1" cap="none" dirty="0" err="1" smtClean="0"/>
              <a:t>и</a:t>
            </a:r>
            <a:r>
              <a:rPr lang="ru-RU" sz="2800" b="1" dirty="0" err="1" smtClean="0"/>
              <a:t>ЮТТ</a:t>
            </a:r>
            <a:r>
              <a:rPr lang="ru-RU" sz="2800" b="1" dirty="0" smtClean="0"/>
              <a:t> </a:t>
            </a:r>
            <a:r>
              <a:rPr lang="ru-RU" sz="2800" b="1" dirty="0"/>
              <a:t>«Патриот» </a:t>
            </a:r>
            <a:r>
              <a:rPr lang="ru-RU" sz="2400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3855" y="5168682"/>
            <a:ext cx="7139222" cy="507723"/>
          </a:xfrm>
        </p:spPr>
        <p:txBody>
          <a:bodyPr>
            <a:noAutofit/>
          </a:bodyPr>
          <a:lstStyle/>
          <a:p>
            <a:pPr algn="just"/>
            <a:r>
              <a:rPr lang="ru-RU" sz="1400" dirty="0" err="1" smtClean="0"/>
              <a:t>Хайдарова</a:t>
            </a:r>
            <a:r>
              <a:rPr lang="ru-RU" sz="1400" dirty="0" smtClean="0"/>
              <a:t> Л.Ш., руководитель подразделения информационно-методического обеспечения образовательного процесса МАУДО г. Нижневартовска «</a:t>
            </a:r>
            <a:r>
              <a:rPr lang="ru-RU" sz="1400" dirty="0" err="1" smtClean="0"/>
              <a:t>ЦДиЮТТ</a:t>
            </a:r>
            <a:r>
              <a:rPr lang="ru-RU" sz="1400" dirty="0" smtClean="0"/>
              <a:t> «Патриот»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9295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104" y="393192"/>
            <a:ext cx="9601200" cy="50901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Сетевое </a:t>
            </a:r>
            <a:r>
              <a:rPr lang="ru-RU" sz="3200" b="1" dirty="0"/>
              <a:t>взаимодействие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427518"/>
              </p:ext>
            </p:extLst>
          </p:nvPr>
        </p:nvGraphicFramePr>
        <p:xfrm>
          <a:off x="1005840" y="1164336"/>
          <a:ext cx="10686288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960"/>
                <a:gridCol w="1731264"/>
                <a:gridCol w="3316224"/>
                <a:gridCol w="1060704"/>
                <a:gridCol w="829056"/>
                <a:gridCol w="1402080"/>
              </a:tblGrid>
              <a:tr h="536209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Наименование программы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Направленность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Краткая аннотация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Возраст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Кол-во часов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Периодичность занятий</a:t>
                      </a:r>
                      <a:endParaRPr lang="ru-RU" sz="1700" dirty="0"/>
                    </a:p>
                  </a:txBody>
                  <a:tcPr/>
                </a:tc>
              </a:tr>
              <a:tr h="676895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Символы величия России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Социально-педагогическая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изучение государственной символики, государственных праздников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7-10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18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2 раза в месяц по 2 часа</a:t>
                      </a:r>
                      <a:endParaRPr lang="ru-RU" sz="1700" dirty="0"/>
                    </a:p>
                  </a:txBody>
                  <a:tcPr/>
                </a:tc>
              </a:tr>
              <a:tr h="536209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Дни воинской Славы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Социально-педагогическая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Изучение  подвига российского народа в разные периоды истории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12-15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18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1 раз в месяц по 2 часа</a:t>
                      </a:r>
                      <a:endParaRPr lang="ru-RU" sz="1700" dirty="0"/>
                    </a:p>
                  </a:txBody>
                  <a:tcPr/>
                </a:tc>
              </a:tr>
              <a:tr h="536209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Военно-спортивные сборы (практическая часть)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Физкультурно-спортивная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Практические навыки по основам военной службы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16-17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15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3 дня по 5 часов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</a:tr>
              <a:tr h="5362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Профессии будущего</a:t>
                      </a:r>
                      <a:r>
                        <a:rPr lang="ru-RU" sz="1700" baseline="0" dirty="0" smtClean="0"/>
                        <a:t> (</a:t>
                      </a:r>
                      <a:r>
                        <a:rPr lang="ru-RU" sz="1700" baseline="0" dirty="0" err="1" smtClean="0"/>
                        <a:t>п</a:t>
                      </a:r>
                      <a:r>
                        <a:rPr lang="ru-RU" sz="1700" dirty="0" err="1" smtClean="0"/>
                        <a:t>рофориентационные</a:t>
                      </a:r>
                      <a:r>
                        <a:rPr lang="ru-RU" sz="1700" dirty="0" smtClean="0"/>
                        <a:t> занятия)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Социально-педагогическая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Знакомство с профессиями будущего.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14-16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14 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1 раз в месяц по 2 часа</a:t>
                      </a:r>
                    </a:p>
                  </a:txBody>
                  <a:tcPr/>
                </a:tc>
              </a:tr>
              <a:tr h="536209"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Безопасность на дорогах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/>
                        <a:t>Социально-педагогическая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Формирование безопасного поведения пешеходов,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dirty="0" smtClean="0"/>
                        <a:t>ответственного отношения к ПДД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7-9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14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1 раз в месяц по 2 часа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75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243" y="300790"/>
            <a:ext cx="10624246" cy="934451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Управление проектами в </a:t>
            </a:r>
            <a:r>
              <a:rPr lang="ru-RU" sz="3200" b="1" dirty="0"/>
              <a:t>системе дополнительного образования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35241" y="1636295"/>
            <a:ext cx="10624248" cy="481263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партнерство организаций дополнительного и общего образования, государства, бизнеса, институтов гражданского общества, семьи</a:t>
            </a:r>
          </a:p>
          <a:p>
            <a:pPr algn="just"/>
            <a:r>
              <a:rPr lang="ru-RU" dirty="0" smtClean="0"/>
              <a:t>межведомственная и межуровневая кооперация</a:t>
            </a:r>
          </a:p>
          <a:p>
            <a:pPr algn="just"/>
            <a:r>
              <a:rPr lang="ru-RU" dirty="0" smtClean="0"/>
              <a:t>создание </a:t>
            </a:r>
            <a:r>
              <a:rPr lang="ru-RU" dirty="0"/>
              <a:t>интегрированных организаций социальной </a:t>
            </a:r>
            <a:r>
              <a:rPr lang="ru-RU" dirty="0" smtClean="0"/>
              <a:t>сферы</a:t>
            </a:r>
          </a:p>
          <a:p>
            <a:pPr algn="just"/>
            <a:r>
              <a:rPr lang="ru-RU" dirty="0" smtClean="0"/>
              <a:t>открытый </a:t>
            </a:r>
            <a:r>
              <a:rPr lang="ru-RU" dirty="0"/>
              <a:t>государственно-общественный характер </a:t>
            </a:r>
            <a:r>
              <a:rPr lang="ru-RU" dirty="0" smtClean="0"/>
              <a:t>управления</a:t>
            </a:r>
          </a:p>
          <a:p>
            <a:r>
              <a:rPr lang="ru-RU" dirty="0" smtClean="0"/>
              <a:t>контроль </a:t>
            </a:r>
            <a:r>
              <a:rPr lang="ru-RU" dirty="0"/>
              <a:t>качества реализации программ и распределения бюджетных </a:t>
            </a:r>
            <a:r>
              <a:rPr lang="ru-RU" dirty="0" smtClean="0"/>
              <a:t>ресурсов</a:t>
            </a:r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конкурентной среды, стимулирующей обновление содержания и повышение качества </a:t>
            </a:r>
            <a:r>
              <a:rPr lang="ru-RU" dirty="0" smtClean="0"/>
              <a:t>услуг</a:t>
            </a:r>
            <a:endParaRPr lang="ru-RU" dirty="0"/>
          </a:p>
          <a:p>
            <a:r>
              <a:rPr lang="ru-RU" dirty="0" smtClean="0"/>
              <a:t>сочетание </a:t>
            </a:r>
            <a:r>
              <a:rPr lang="ru-RU" dirty="0"/>
              <a:t>в управлении качеством системы ДО элементов государственного контроля, независимой оценки качества и саморегулирования, 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инструментов оценки достижений детей и подростков, способствующих росту их самооценки и познавательных интересов в общем и дополнительном образовании. </a:t>
            </a:r>
          </a:p>
        </p:txBody>
      </p:sp>
    </p:spTree>
    <p:extLst>
      <p:ext uri="{BB962C8B-B14F-4D97-AF65-F5344CB8AC3E}">
        <p14:creationId xmlns:p14="http://schemas.microsoft.com/office/powerpoint/2010/main" val="141939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20" t="7275" r="3097" b="7675"/>
          <a:stretch/>
        </p:blipFill>
        <p:spPr>
          <a:xfrm>
            <a:off x="4638707" y="315975"/>
            <a:ext cx="3748747" cy="267051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809" y="3328480"/>
            <a:ext cx="356023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808" y="316313"/>
            <a:ext cx="356023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0773" y="3328480"/>
            <a:ext cx="356023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963" y="3328479"/>
            <a:ext cx="356023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0773" y="316313"/>
            <a:ext cx="356023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7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>Социальное </a:t>
            </a:r>
            <a:r>
              <a:rPr lang="ru-RU" sz="2800" b="1" dirty="0"/>
              <a:t>партнерство как источник дополнительных ресурсов управления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построении открытой модели образовательной деятельности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МАУДО </a:t>
            </a:r>
            <a:r>
              <a:rPr lang="ru-RU" sz="2800" b="1" cap="none" dirty="0" smtClean="0"/>
              <a:t>г. </a:t>
            </a:r>
            <a:r>
              <a:rPr lang="ru-RU" sz="2800" b="1" dirty="0" smtClean="0"/>
              <a:t>Нижневартовска </a:t>
            </a:r>
            <a:r>
              <a:rPr lang="ru-RU" sz="2800" b="1" dirty="0"/>
              <a:t>«</a:t>
            </a:r>
            <a:r>
              <a:rPr lang="ru-RU" sz="2800" b="1" dirty="0" err="1" smtClean="0"/>
              <a:t>ЦД</a:t>
            </a:r>
            <a:r>
              <a:rPr lang="ru-RU" sz="2800" b="1" cap="none" dirty="0" err="1" smtClean="0"/>
              <a:t>и</a:t>
            </a:r>
            <a:r>
              <a:rPr lang="ru-RU" sz="2800" b="1" dirty="0" err="1" smtClean="0"/>
              <a:t>ЮТТ</a:t>
            </a:r>
            <a:r>
              <a:rPr lang="ru-RU" sz="2800" b="1" dirty="0" smtClean="0"/>
              <a:t> </a:t>
            </a:r>
            <a:r>
              <a:rPr lang="ru-RU" sz="2800" b="1" dirty="0"/>
              <a:t>«Патриот» </a:t>
            </a:r>
            <a:r>
              <a:rPr lang="ru-RU" sz="2400" b="1" dirty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3855" y="5168682"/>
            <a:ext cx="7139222" cy="507723"/>
          </a:xfrm>
        </p:spPr>
        <p:txBody>
          <a:bodyPr>
            <a:noAutofit/>
          </a:bodyPr>
          <a:lstStyle/>
          <a:p>
            <a:pPr algn="just"/>
            <a:r>
              <a:rPr lang="ru-RU" sz="1400" dirty="0" err="1" smtClean="0"/>
              <a:t>Хайдарова</a:t>
            </a:r>
            <a:r>
              <a:rPr lang="ru-RU" sz="1400" dirty="0" smtClean="0"/>
              <a:t> Л.Ш., руководитель подразделения информационно-методического обеспечения образовательного процесса МАУДО г. Нижневартовска «</a:t>
            </a:r>
            <a:r>
              <a:rPr lang="ru-RU" sz="1400" dirty="0" err="1" smtClean="0"/>
              <a:t>ЦДиЮТТ</a:t>
            </a:r>
            <a:r>
              <a:rPr lang="ru-RU" sz="1400" dirty="0" smtClean="0"/>
              <a:t> «Патриот»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541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465" y="388917"/>
            <a:ext cx="7558644" cy="10598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/>
              <a:t>Концепция развития дополнительного образования детей. Утверждена распоряжением Правительства Российской Федерации от 4 сентября 2014 г. №</a:t>
            </a:r>
            <a:r>
              <a:rPr lang="ru-RU" sz="2700" dirty="0" smtClean="0"/>
              <a:t>1726-р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769" y="2224865"/>
            <a:ext cx="5967351" cy="2482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     Миссия </a:t>
            </a:r>
            <a:r>
              <a:rPr lang="ru-RU" sz="2400" b="1" dirty="0"/>
              <a:t>дополнительного образования</a:t>
            </a:r>
            <a:endParaRPr lang="ru-RU" sz="2400" i="1" dirty="0" smtClean="0"/>
          </a:p>
          <a:p>
            <a:pPr algn="just"/>
            <a:r>
              <a:rPr lang="ru-RU" sz="2400" i="1" dirty="0" smtClean="0"/>
              <a:t>личностное развитие детей на основе субъектно-</a:t>
            </a:r>
            <a:r>
              <a:rPr lang="ru-RU" sz="2400" i="1" dirty="0" err="1" smtClean="0"/>
              <a:t>деятельностного</a:t>
            </a:r>
            <a:r>
              <a:rPr lang="ru-RU" sz="2400" i="1" dirty="0" smtClean="0"/>
              <a:t> и </a:t>
            </a:r>
            <a:r>
              <a:rPr lang="ru-RU" sz="2400" i="1" dirty="0" err="1" smtClean="0"/>
              <a:t>компетентностного</a:t>
            </a:r>
            <a:r>
              <a:rPr lang="ru-RU" sz="2400" i="1" dirty="0" smtClean="0"/>
              <a:t> подходов, поддержка индивидуализации и самореализации человека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653" t="11473" r="12757" b="6862"/>
          <a:stretch/>
        </p:blipFill>
        <p:spPr>
          <a:xfrm>
            <a:off x="8008173" y="2094263"/>
            <a:ext cx="3611915" cy="3121726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51689" y="3655126"/>
            <a:ext cx="5967351" cy="2103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ru-RU" sz="2400" b="1" dirty="0" smtClean="0"/>
              <a:t>     </a:t>
            </a:r>
            <a:endParaRPr lang="ru-RU" i="1" dirty="0" smtClean="0"/>
          </a:p>
          <a:p>
            <a:pPr algn="just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1329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49442"/>
          </a:xfrm>
        </p:spPr>
        <p:txBody>
          <a:bodyPr>
            <a:normAutofit/>
          </a:bodyPr>
          <a:lstStyle/>
          <a:p>
            <a:r>
              <a:rPr lang="ru-RU" sz="3200" b="1" dirty="0"/>
              <a:t>Социальное партнерство в системе </a:t>
            </a:r>
            <a:r>
              <a:rPr lang="ru-RU" sz="3200" b="1" dirty="0" smtClean="0"/>
              <a:t>образования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43788"/>
            <a:ext cx="9601200" cy="3272591"/>
          </a:xfrm>
        </p:spPr>
        <p:txBody>
          <a:bodyPr/>
          <a:lstStyle/>
          <a:p>
            <a:pPr algn="just"/>
            <a:r>
              <a:rPr lang="ru-RU" sz="2400" dirty="0"/>
              <a:t>партнерство внутри системы образования между социальными группами данной профессиональной </a:t>
            </a:r>
            <a:r>
              <a:rPr lang="ru-RU" sz="2400" dirty="0" smtClean="0"/>
              <a:t>общности</a:t>
            </a:r>
            <a:endParaRPr lang="ru-RU" sz="2400" dirty="0"/>
          </a:p>
          <a:p>
            <a:pPr algn="just"/>
            <a:r>
              <a:rPr lang="ru-RU" sz="2400" dirty="0"/>
              <a:t>партнерство, в которое вступают работники системы образования, контактируя с представителями </a:t>
            </a:r>
            <a:r>
              <a:rPr lang="ru-RU" sz="2400" dirty="0" smtClean="0"/>
              <a:t>общественных сфер</a:t>
            </a:r>
            <a:endParaRPr lang="ru-RU" sz="2400" dirty="0"/>
          </a:p>
          <a:p>
            <a:pPr algn="just"/>
            <a:r>
              <a:rPr lang="ru-RU" sz="2400" dirty="0"/>
              <a:t>партнерство, которое инициирует система образования как особая сфера социальной жизни с организациями производственной и непроизводственной </a:t>
            </a:r>
            <a:r>
              <a:rPr lang="ru-RU" sz="2400" dirty="0" smtClean="0"/>
              <a:t>сферы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515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60" y="271272"/>
            <a:ext cx="9601200" cy="10210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/>
              <a:t>Социальное партнерство как условие реализации Концепции развития дополнительного образования: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680" y="1481328"/>
            <a:ext cx="9601200" cy="14203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м</a:t>
            </a:r>
            <a:r>
              <a:rPr lang="ru-RU" sz="2400" dirty="0" smtClean="0"/>
              <a:t>иссии </a:t>
            </a:r>
            <a:r>
              <a:rPr lang="ru-RU" sz="2400" dirty="0"/>
              <a:t>дополнительного образования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запуска </a:t>
            </a:r>
            <a:r>
              <a:rPr lang="ru-RU" sz="2400" dirty="0"/>
              <a:t>инновационных процессов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у</a:t>
            </a:r>
            <a:r>
              <a:rPr lang="ru-RU" sz="2400" dirty="0" smtClean="0"/>
              <a:t>правления проектами </a:t>
            </a:r>
            <a:r>
              <a:rPr lang="ru-RU" sz="2400" dirty="0"/>
              <a:t>в системе дополнительного образования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78" y="3255264"/>
            <a:ext cx="2913401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12" y="3255264"/>
            <a:ext cx="292608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2" y="3255264"/>
            <a:ext cx="390144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3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590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Миссия дополнительного образования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65505"/>
            <a:ext cx="4712208" cy="48524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Достигается за счет:</a:t>
            </a:r>
          </a:p>
          <a:p>
            <a:pPr algn="just"/>
            <a:r>
              <a:rPr lang="ru-RU" sz="2400" dirty="0" smtClean="0"/>
              <a:t>вариативности </a:t>
            </a:r>
            <a:r>
              <a:rPr lang="ru-RU" sz="2400" dirty="0"/>
              <a:t>содержания и форм организации образовательного процесса</a:t>
            </a:r>
          </a:p>
          <a:p>
            <a:pPr algn="just"/>
            <a:r>
              <a:rPr lang="ru-RU" sz="2400" dirty="0" smtClean="0"/>
              <a:t>свободного личностного выбора </a:t>
            </a:r>
            <a:r>
              <a:rPr lang="ru-RU" sz="2400" dirty="0"/>
              <a:t>деятельности, определяющей индивидуальное развитие</a:t>
            </a:r>
          </a:p>
          <a:p>
            <a:pPr algn="just"/>
            <a:r>
              <a:rPr lang="ru-RU" sz="2400" dirty="0" smtClean="0"/>
              <a:t>доступности </a:t>
            </a:r>
            <a:r>
              <a:rPr lang="ru-RU" sz="2400" dirty="0"/>
              <a:t>глобального знания и информации для каждого</a:t>
            </a:r>
          </a:p>
          <a:p>
            <a:pPr algn="just"/>
            <a:r>
              <a:rPr lang="ru-RU" sz="2400" dirty="0" smtClean="0"/>
              <a:t>адаптивности </a:t>
            </a:r>
            <a:r>
              <a:rPr lang="ru-RU" sz="2400" dirty="0"/>
              <a:t>к возникающим </a:t>
            </a:r>
            <a:r>
              <a:rPr lang="ru-RU" sz="2400" dirty="0" smtClean="0"/>
              <a:t>изменениям</a:t>
            </a: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29984" y="1304545"/>
            <a:ext cx="4821936" cy="5065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/>
              <a:t>В учреждении:</a:t>
            </a:r>
          </a:p>
          <a:p>
            <a:pPr algn="just"/>
            <a:r>
              <a:rPr lang="ru-RU" sz="2400" dirty="0" smtClean="0"/>
              <a:t>43</a:t>
            </a:r>
            <a:r>
              <a:rPr lang="ru-RU" sz="2400" dirty="0" smtClean="0"/>
              <a:t> </a:t>
            </a:r>
            <a:r>
              <a:rPr lang="ru-RU" sz="2400" dirty="0" smtClean="0"/>
              <a:t>общеразвивающих </a:t>
            </a:r>
            <a:r>
              <a:rPr lang="ru-RU" sz="2400" dirty="0"/>
              <a:t>программ по </a:t>
            </a:r>
            <a:r>
              <a:rPr lang="ru-RU" sz="2400" dirty="0" smtClean="0"/>
              <a:t>направлениям: техническая, художественная, социально-педагогическая, туристско-краеведческая, физкультурно-спортивная </a:t>
            </a:r>
            <a:endParaRPr lang="ru-RU" sz="2400" dirty="0"/>
          </a:p>
          <a:p>
            <a:pPr algn="just"/>
            <a:r>
              <a:rPr lang="ru-RU" sz="2400" dirty="0" smtClean="0"/>
              <a:t>40 договоров </a:t>
            </a:r>
            <a:r>
              <a:rPr lang="ru-RU" sz="2400" dirty="0"/>
              <a:t>безвозмездного </a:t>
            </a:r>
            <a:r>
              <a:rPr lang="ru-RU" sz="2400" dirty="0" smtClean="0"/>
              <a:t>пользования помещениями</a:t>
            </a:r>
            <a:endParaRPr lang="ru-RU" sz="2400" dirty="0" smtClean="0"/>
          </a:p>
          <a:p>
            <a:pPr algn="just"/>
            <a:r>
              <a:rPr lang="ru-RU" sz="2400" dirty="0"/>
              <a:t>д</a:t>
            </a:r>
            <a:r>
              <a:rPr lang="ru-RU" sz="2400" dirty="0" smtClean="0"/>
              <a:t>оступность для разных категорий детей</a:t>
            </a:r>
          </a:p>
          <a:p>
            <a:pPr algn="just"/>
            <a:r>
              <a:rPr lang="ru-RU" sz="2400" dirty="0" smtClean="0"/>
              <a:t>разноуровневость программ</a:t>
            </a:r>
            <a:endParaRPr lang="ru-RU" sz="2400" dirty="0" smtClean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986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4" y="172212"/>
            <a:ext cx="3843337" cy="25622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13" y="2146681"/>
            <a:ext cx="3843337" cy="25622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917" y="3978010"/>
            <a:ext cx="3846513" cy="25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3977" y="222874"/>
            <a:ext cx="384095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6756" y="4136506"/>
            <a:ext cx="384095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62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8915"/>
            <a:ext cx="10579768" cy="13515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>Актуальные направления дополнительного образования, реализуемые в МАУДО </a:t>
            </a:r>
            <a:r>
              <a:rPr lang="ru-RU" sz="3200" b="1" dirty="0" err="1" smtClean="0"/>
              <a:t>г.Нижневартовска</a:t>
            </a:r>
            <a:r>
              <a:rPr lang="ru-RU" sz="3200" b="1" dirty="0" smtClean="0"/>
              <a:t> «</a:t>
            </a:r>
            <a:r>
              <a:rPr lang="ru-RU" sz="3200" b="1" dirty="0" err="1" smtClean="0"/>
              <a:t>ЦДиЮТТ</a:t>
            </a:r>
            <a:r>
              <a:rPr lang="ru-RU" sz="3200" b="1" dirty="0" smtClean="0"/>
              <a:t> «Патриот» совместно с партнерами 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00463"/>
            <a:ext cx="3296653" cy="4852737"/>
          </a:xfrm>
        </p:spPr>
        <p:txBody>
          <a:bodyPr>
            <a:noAutofit/>
          </a:bodyPr>
          <a:lstStyle/>
          <a:p>
            <a:pPr algn="just"/>
            <a:r>
              <a:rPr lang="ru-RU" i="1" dirty="0" smtClean="0"/>
              <a:t>Поисковая </a:t>
            </a:r>
            <a:r>
              <a:rPr lang="ru-RU" i="1" dirty="0"/>
              <a:t>деятельность </a:t>
            </a:r>
          </a:p>
          <a:p>
            <a:pPr algn="just"/>
            <a:r>
              <a:rPr lang="ru-RU" i="1" dirty="0" smtClean="0"/>
              <a:t>Музейная </a:t>
            </a:r>
            <a:r>
              <a:rPr lang="ru-RU" i="1" dirty="0"/>
              <a:t>педагогика </a:t>
            </a:r>
            <a:endParaRPr lang="ru-RU" i="1" dirty="0" smtClean="0"/>
          </a:p>
          <a:p>
            <a:pPr algn="just"/>
            <a:r>
              <a:rPr lang="ru-RU" i="1" dirty="0" smtClean="0"/>
              <a:t>Волонтерское </a:t>
            </a:r>
            <a:r>
              <a:rPr lang="ru-RU" i="1" dirty="0"/>
              <a:t>движение </a:t>
            </a:r>
            <a:endParaRPr lang="ru-RU" dirty="0"/>
          </a:p>
          <a:p>
            <a:pPr algn="just"/>
            <a:r>
              <a:rPr lang="ru-RU" i="1" dirty="0" smtClean="0"/>
              <a:t>Военно-полевые </a:t>
            </a:r>
            <a:r>
              <a:rPr lang="ru-RU" i="1" dirty="0"/>
              <a:t>сборы, военно-тактические </a:t>
            </a:r>
            <a:r>
              <a:rPr lang="ru-RU" i="1" dirty="0" smtClean="0"/>
              <a:t>и военно-спортивные игры</a:t>
            </a:r>
          </a:p>
          <a:p>
            <a:pPr algn="just"/>
            <a:r>
              <a:rPr lang="ru-RU" i="1" dirty="0" smtClean="0"/>
              <a:t>Спортивно-массовые </a:t>
            </a:r>
            <a:r>
              <a:rPr lang="ru-RU" i="1" dirty="0"/>
              <a:t>мероприятия </a:t>
            </a:r>
            <a:endParaRPr lang="ru-RU" i="1" dirty="0" smtClean="0"/>
          </a:p>
          <a:p>
            <a:pPr algn="just"/>
            <a:r>
              <a:rPr lang="ru-RU" i="1" dirty="0" smtClean="0"/>
              <a:t>Летние практики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91457" y="1700461"/>
            <a:ext cx="7159912" cy="510139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smtClean="0"/>
              <a:t>Образовательные организации города Нижневартовска</a:t>
            </a:r>
          </a:p>
          <a:p>
            <a:pPr marL="0" indent="0" algn="just">
              <a:buNone/>
            </a:pPr>
            <a:r>
              <a:rPr lang="ru-RU" sz="1800" dirty="0" smtClean="0"/>
              <a:t>Местная </a:t>
            </a:r>
            <a:r>
              <a:rPr lang="ru-RU" sz="1800" dirty="0"/>
              <a:t>молодежная общественная организация «Ассоциация поисковых отрядов города Нижневартовска «Десант Памяти»</a:t>
            </a:r>
          </a:p>
          <a:p>
            <a:pPr marL="0" indent="0" algn="just">
              <a:buNone/>
            </a:pPr>
            <a:r>
              <a:rPr lang="ru-RU" sz="1800" dirty="0"/>
              <a:t>Региональная общественная организация Союз поисковых формирований Ханты-Мансийского автономного округа – Югра «Долг и Память Югры»</a:t>
            </a:r>
          </a:p>
          <a:p>
            <a:pPr marL="0" indent="0" algn="just">
              <a:buNone/>
            </a:pPr>
            <a:r>
              <a:rPr lang="ru-RU" sz="1800" dirty="0"/>
              <a:t>Местное отделение общероссийской общественно-государственной организации ДОСААФ </a:t>
            </a:r>
            <a:r>
              <a:rPr lang="ru-RU" sz="1800" dirty="0" smtClean="0"/>
              <a:t>России</a:t>
            </a:r>
          </a:p>
          <a:p>
            <a:pPr marL="0" indent="0" algn="just">
              <a:buNone/>
            </a:pPr>
            <a:r>
              <a:rPr lang="ru-RU" sz="1800" dirty="0" err="1" smtClean="0"/>
              <a:t>Нижневартовская</a:t>
            </a:r>
            <a:r>
              <a:rPr lang="ru-RU" sz="1800" dirty="0" smtClean="0"/>
              <a:t> </a:t>
            </a:r>
            <a:r>
              <a:rPr lang="ru-RU" sz="1800" dirty="0"/>
              <a:t>городская общественная организация «Ветеран»</a:t>
            </a:r>
          </a:p>
          <a:p>
            <a:pPr marL="0" indent="0" algn="just">
              <a:buNone/>
            </a:pPr>
            <a:r>
              <a:rPr lang="ru-RU" sz="1800" dirty="0"/>
              <a:t>Совет ветеранов войны, труда, Вооруженных Сил и правоохранительных органов</a:t>
            </a:r>
          </a:p>
          <a:p>
            <a:pPr marL="0" indent="0" algn="just">
              <a:buNone/>
            </a:pPr>
            <a:r>
              <a:rPr lang="ru-RU" sz="1800" dirty="0"/>
              <a:t>Центр комплексной реабилитации ветеранов боевых действий «Возрождение»</a:t>
            </a:r>
          </a:p>
          <a:p>
            <a:pPr marL="0" indent="0" algn="just">
              <a:buNone/>
            </a:pPr>
            <a:r>
              <a:rPr lang="ru-RU" sz="1800" dirty="0"/>
              <a:t>Местная </a:t>
            </a:r>
            <a:r>
              <a:rPr lang="ru-RU" sz="1800" dirty="0" err="1"/>
              <a:t>Нижневартовская</a:t>
            </a:r>
            <a:r>
              <a:rPr lang="ru-RU" sz="1800" dirty="0"/>
              <a:t> городская общественная организация ветеранов боевых действий «Красная </a:t>
            </a:r>
            <a:r>
              <a:rPr lang="ru-RU" sz="1800" dirty="0" smtClean="0"/>
              <a:t>звезда» и </a:t>
            </a:r>
            <a:r>
              <a:rPr lang="ru-RU" sz="1800" dirty="0" smtClean="0"/>
              <a:t>др.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0368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7779"/>
          </a:xfrm>
        </p:spPr>
        <p:txBody>
          <a:bodyPr>
            <a:normAutofit/>
          </a:bodyPr>
          <a:lstStyle/>
          <a:p>
            <a:r>
              <a:rPr lang="ru-RU" sz="3200" b="1" dirty="0"/>
              <a:t>К</a:t>
            </a:r>
            <a:r>
              <a:rPr lang="ru-RU" sz="3200" b="1" dirty="0" smtClean="0"/>
              <a:t>лючевые </a:t>
            </a:r>
            <a:r>
              <a:rPr lang="ru-RU" sz="3200" b="1" dirty="0"/>
              <a:t>компетенции человека 21 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408" y="1743456"/>
            <a:ext cx="4334256" cy="292842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стратегическое </a:t>
            </a:r>
            <a:r>
              <a:rPr lang="ru-RU" sz="2400" dirty="0"/>
              <a:t>мышление </a:t>
            </a:r>
            <a:endParaRPr lang="ru-R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креативное </a:t>
            </a:r>
            <a:r>
              <a:rPr lang="ru-RU" sz="2400" dirty="0"/>
              <a:t>мышление </a:t>
            </a:r>
            <a:endParaRPr lang="ru-R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системное </a:t>
            </a:r>
            <a:r>
              <a:rPr lang="ru-RU" sz="2400" dirty="0"/>
              <a:t>мышление 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критическое </a:t>
            </a:r>
            <a:r>
              <a:rPr lang="ru-RU" sz="2400" dirty="0"/>
              <a:t>мышление </a:t>
            </a:r>
            <a:endParaRPr lang="ru-R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 smtClean="0"/>
              <a:t>саморегуляция</a:t>
            </a:r>
            <a:r>
              <a:rPr lang="ru-RU" sz="2400" dirty="0" smtClean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кооперация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коммуникация</a:t>
            </a:r>
            <a:endParaRPr lang="ru-RU" sz="2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37" y="4808950"/>
            <a:ext cx="1664411" cy="156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53" y="4808949"/>
            <a:ext cx="2781655" cy="156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965" y="4826786"/>
            <a:ext cx="2334144" cy="156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56" y="4808953"/>
            <a:ext cx="1253024" cy="160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89" y="284748"/>
            <a:ext cx="7327392" cy="644236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Запуск </a:t>
            </a:r>
            <a:r>
              <a:rPr lang="ru-RU" sz="3200" b="1" dirty="0"/>
              <a:t>инновационных </a:t>
            </a:r>
            <a:r>
              <a:rPr lang="ru-RU" sz="3200" b="1" dirty="0" smtClean="0"/>
              <a:t>процессов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4611" y="1171075"/>
            <a:ext cx="5293895" cy="533399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Обновление </a:t>
            </a:r>
            <a:r>
              <a:rPr lang="ru-RU" sz="2400" dirty="0"/>
              <a:t>содержания дополнительного </a:t>
            </a:r>
            <a:r>
              <a:rPr lang="ru-RU" sz="2400" dirty="0" smtClean="0"/>
              <a:t>образования:</a:t>
            </a:r>
          </a:p>
          <a:p>
            <a:pPr marL="0" indent="0" algn="just">
              <a:buNone/>
            </a:pPr>
            <a:r>
              <a:rPr lang="ru-RU" sz="2400" dirty="0"/>
              <a:t>создание </a:t>
            </a:r>
            <a:r>
              <a:rPr lang="ru-RU" sz="2400" dirty="0" smtClean="0"/>
              <a:t>вариативных программ</a:t>
            </a:r>
          </a:p>
          <a:p>
            <a:pPr marL="0" indent="0" algn="just">
              <a:buNone/>
            </a:pPr>
            <a:r>
              <a:rPr lang="ru-RU" sz="2400" dirty="0" smtClean="0"/>
              <a:t>разработка </a:t>
            </a:r>
            <a:r>
              <a:rPr lang="ru-RU" sz="2400" dirty="0"/>
              <a:t>содержания образования с учетом новых </a:t>
            </a:r>
            <a:r>
              <a:rPr lang="ru-RU" sz="2400" dirty="0" smtClean="0"/>
              <a:t>направлений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создание досуговых </a:t>
            </a:r>
            <a:r>
              <a:rPr lang="ru-RU" sz="2400" dirty="0"/>
              <a:t>и социальных </a:t>
            </a:r>
            <a:r>
              <a:rPr lang="ru-RU" sz="2400" dirty="0" smtClean="0"/>
              <a:t>программ </a:t>
            </a:r>
            <a:r>
              <a:rPr lang="ru-RU" sz="2400" dirty="0"/>
              <a:t>направленных на формирование позитивных ценностей, развитие гражданских установок и </a:t>
            </a:r>
            <a:r>
              <a:rPr lang="ru-RU" sz="2400" dirty="0" smtClean="0"/>
              <a:t>компетенций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разработка общеразвивающих </a:t>
            </a:r>
            <a:r>
              <a:rPr lang="ru-RU" sz="2400" dirty="0"/>
              <a:t>программ для разных категорий и групп </a:t>
            </a:r>
            <a:r>
              <a:rPr lang="ru-RU" sz="2400" dirty="0" smtClean="0"/>
              <a:t>детей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61221" y="1171076"/>
            <a:ext cx="5165558" cy="533399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Расширение образовательного пространства:</a:t>
            </a:r>
          </a:p>
          <a:p>
            <a:pPr marL="0" indent="0" algn="just">
              <a:buNone/>
            </a:pPr>
            <a:r>
              <a:rPr lang="ru-RU" sz="2400" dirty="0" smtClean="0"/>
              <a:t>взаимодействие </a:t>
            </a:r>
            <a:r>
              <a:rPr lang="ru-RU" sz="2400" dirty="0"/>
              <a:t>с социально-профессиональными и культурно-досуговыми общностями взрослых и </a:t>
            </a:r>
            <a:r>
              <a:rPr lang="ru-RU" sz="2400" dirty="0" smtClean="0"/>
              <a:t>сверстников</a:t>
            </a:r>
          </a:p>
          <a:p>
            <a:pPr marL="0" indent="0" algn="just">
              <a:buNone/>
            </a:pPr>
            <a:r>
              <a:rPr lang="ru-RU" sz="2400" dirty="0" smtClean="0"/>
              <a:t>включение </a:t>
            </a:r>
            <a:r>
              <a:rPr lang="ru-RU" sz="2400" dirty="0"/>
              <a:t>в образовательный процесс актуальных явлений социокультурной </a:t>
            </a:r>
            <a:r>
              <a:rPr lang="ru-RU" sz="2400" dirty="0" smtClean="0"/>
              <a:t>реальности</a:t>
            </a:r>
          </a:p>
          <a:p>
            <a:pPr marL="0" indent="0" algn="just">
              <a:buNone/>
            </a:pPr>
            <a:r>
              <a:rPr lang="ru-RU" sz="2400" dirty="0" smtClean="0"/>
              <a:t>создание </a:t>
            </a:r>
            <a:r>
              <a:rPr lang="ru-RU" sz="2400" dirty="0"/>
              <a:t>условий для реализации общественных инициатив, проектов, поддержки </a:t>
            </a:r>
            <a:r>
              <a:rPr lang="ru-RU" sz="2400" dirty="0" smtClean="0"/>
              <a:t>волонтерства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843862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603</TotalTime>
  <Words>635</Words>
  <Application>Microsoft Office PowerPoint</Application>
  <PresentationFormat>Произвольный</PresentationFormat>
  <Paragraphs>106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Crop</vt:lpstr>
      <vt:lpstr>Социальное партнерство как источник дополнительных ресурсов управления  в построении открытой модели образовательной деятельности  МАУДО г. Нижневартовска «ЦДиЮТТ «Патриот»  </vt:lpstr>
      <vt:lpstr>Концепция развития дополнительного образования детей. Утверждена распоряжением Правительства Российской Федерации от 4 сентября 2014 г. №1726-р   </vt:lpstr>
      <vt:lpstr>Социальное партнерство в системе образования</vt:lpstr>
      <vt:lpstr>Социальное партнерство как условие реализации Концепции развития дополнительного образования:</vt:lpstr>
      <vt:lpstr>Миссия дополнительного образования </vt:lpstr>
      <vt:lpstr>Презентация PowerPoint</vt:lpstr>
      <vt:lpstr>Актуальные направления дополнительного образования, реализуемые в МАУДО г.Нижневартовска «ЦДиЮТТ «Патриот» совместно с партнерами  </vt:lpstr>
      <vt:lpstr>Ключевые компетенции человека 21 века</vt:lpstr>
      <vt:lpstr>Запуск инновационных процессов  </vt:lpstr>
      <vt:lpstr>Сетевое взаимодействие</vt:lpstr>
      <vt:lpstr>Управление проектами в системе дополнительного образования </vt:lpstr>
      <vt:lpstr>Презентация PowerPoint</vt:lpstr>
      <vt:lpstr>Социальное партнерство как источник дополнительных ресурсов управления  в построении открытой модели образовательной деятельности  МАУДО г. Нижневартовска «ЦДиЮТТ «Патриот»  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партнерство как источник дополнительных ресурсов управления  в построении открытой модели образовательной деятельности  МАУДО г. Нижневартовска «ЦДиЮТТ «Патриот»</dc:title>
  <dc:creator>RePack by Diakov</dc:creator>
  <cp:lastModifiedBy>Елена Александровна</cp:lastModifiedBy>
  <cp:revision>44</cp:revision>
  <cp:lastPrinted>2019-04-19T05:34:46Z</cp:lastPrinted>
  <dcterms:created xsi:type="dcterms:W3CDTF">2019-04-18T16:39:32Z</dcterms:created>
  <dcterms:modified xsi:type="dcterms:W3CDTF">2019-04-19T08:39:04Z</dcterms:modified>
</cp:coreProperties>
</file>