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64" r:id="rId12"/>
    <p:sldId id="284" r:id="rId13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omkrat" panose="020BE200000000000000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CDAEB-5508-4DCB-BB55-C20130702C03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CF419-A91C-49F0-918E-F8A5670777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F7C8E-22E1-49D6-A3D3-75787DA94209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6082B5-CF85-4D08-BDD8-6253C661FD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14652-889E-48DC-9615-B7AF077CA336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4A323-F4F5-4A99-995B-9F663FA23F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EFE8"/>
          </a:solidFill>
        </p:spPr>
        <p:txBody>
          <a:bodyPr/>
          <a:lstStyle>
            <a:lvl1pPr>
              <a:defRPr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omkrat" panose="020BE200000000000000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EDE1E-E7CF-4AB8-A119-3CADF6D393E7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7D7FB-8BD4-49FE-A64E-D9B565474A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F966F-00E7-4A90-A732-D220432368AD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B7EF0-7C17-44FE-A373-745BDF87F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35EEC-1DC5-4494-A23F-7161AB8BB2C0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AC893-490F-4C21-9516-6A6ECD2990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F29AC-BF8A-4114-BE5B-0A9CE4728B12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AB873-9299-4C12-9596-DD138A861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43E17-5F19-489B-B1DD-CCC0BF192A74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4E17D-5C5D-4A66-AC97-432C44DBA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B6C25-46C9-4424-A94E-5BAE3F2C1659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4CB98-3C0E-4582-925B-036F18A57B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4FC8E-E16D-4F90-8356-E7C539C42D4A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41DB7-D0E1-4F7F-B148-D45CA96421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AEBF0-2519-4D20-A28E-469BB9D508ED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4FDE6-BDEB-4A75-8099-FF1C49BD45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D803092-0732-4A9A-83D9-68EEA732EB65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D64614F-DF97-4071-97D6-FDBF16EAE2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/>
          <p:cNvPicPr>
            <a:picLocks noChangeAspect="1"/>
          </p:cNvPicPr>
          <p:nvPr/>
        </p:nvPicPr>
        <p:blipFill>
          <a:blip r:embed="rId2" cstate="print"/>
          <a:srcRect l="50578"/>
          <a:stretch>
            <a:fillRect/>
          </a:stretch>
        </p:blipFill>
        <p:spPr bwMode="auto">
          <a:xfrm>
            <a:off x="3635375" y="0"/>
            <a:ext cx="55086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547813" y="1412875"/>
            <a:ext cx="6480175" cy="216058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методической деятельности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2018-2019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Объект 1"/>
          <p:cNvPicPr>
            <a:picLocks noChangeArrowheads="1"/>
          </p:cNvPicPr>
          <p:nvPr/>
        </p:nvPicPr>
        <p:blipFill>
          <a:blip r:embed="rId3" cstate="print"/>
          <a:srcRect t="-259" b="-130"/>
          <a:stretch>
            <a:fillRect/>
          </a:stretch>
        </p:blipFill>
        <p:spPr bwMode="auto">
          <a:xfrm>
            <a:off x="3132138" y="3716338"/>
            <a:ext cx="2808287" cy="269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75656" y="404664"/>
            <a:ext cx="7488832" cy="5904656"/>
          </a:xfrm>
        </p:spPr>
        <p:txBody>
          <a:bodyPr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Олимпиады ФГБОУ ВО «НВГУ»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071812"/>
              </p:ext>
            </p:extLst>
          </p:nvPr>
        </p:nvGraphicFramePr>
        <p:xfrm>
          <a:off x="1331640" y="764704"/>
          <a:ext cx="7812360" cy="3155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737">
                  <a:extLst>
                    <a:ext uri="{9D8B030D-6E8A-4147-A177-3AD203B41FA5}">
                      <a16:colId xmlns:a16="http://schemas.microsoft.com/office/drawing/2014/main" val="1100098315"/>
                    </a:ext>
                  </a:extLst>
                </a:gridCol>
                <a:gridCol w="1937833">
                  <a:extLst>
                    <a:ext uri="{9D8B030D-6E8A-4147-A177-3AD203B41FA5}">
                      <a16:colId xmlns:a16="http://schemas.microsoft.com/office/drawing/2014/main" val="1244073040"/>
                    </a:ext>
                  </a:extLst>
                </a:gridCol>
                <a:gridCol w="1070071">
                  <a:extLst>
                    <a:ext uri="{9D8B030D-6E8A-4147-A177-3AD203B41FA5}">
                      <a16:colId xmlns:a16="http://schemas.microsoft.com/office/drawing/2014/main" val="3945073938"/>
                    </a:ext>
                  </a:extLst>
                </a:gridCol>
                <a:gridCol w="803390">
                  <a:extLst>
                    <a:ext uri="{9D8B030D-6E8A-4147-A177-3AD203B41FA5}">
                      <a16:colId xmlns:a16="http://schemas.microsoft.com/office/drawing/2014/main" val="3218677980"/>
                    </a:ext>
                  </a:extLst>
                </a:gridCol>
                <a:gridCol w="1997189">
                  <a:extLst>
                    <a:ext uri="{9D8B030D-6E8A-4147-A177-3AD203B41FA5}">
                      <a16:colId xmlns:a16="http://schemas.microsoft.com/office/drawing/2014/main" val="2999329625"/>
                    </a:ext>
                  </a:extLst>
                </a:gridCol>
                <a:gridCol w="1615140">
                  <a:extLst>
                    <a:ext uri="{9D8B030D-6E8A-4147-A177-3AD203B41FA5}">
                      <a16:colId xmlns:a16="http://schemas.microsoft.com/office/drawing/2014/main" val="1020090041"/>
                    </a:ext>
                  </a:extLst>
                </a:gridCol>
              </a:tblGrid>
              <a:tr h="3618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Предмет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Класс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Ф.И.О. обучающегося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Ф.И.О. учителя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9092343"/>
                  </a:ext>
                </a:extLst>
              </a:tr>
              <a:tr h="5468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Биология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Отемишев Эдгар Махмудович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Квятковская Надежда Прокофьевна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3817203"/>
                  </a:ext>
                </a:extLst>
              </a:tr>
              <a:tr h="5468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Биология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Фролова Диана Сергеевна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Квятковская Надежда Прокофьевна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1944929"/>
                  </a:ext>
                </a:extLst>
              </a:tr>
              <a:tr h="3618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География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Отемишев Эдгар Махмудович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Чебыкина Нина Леонидовна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7615366"/>
                  </a:ext>
                </a:extLst>
              </a:tr>
              <a:tr h="36187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Обществознание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Билецкая Ксения Сергеевна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Морозова Елена Николаевна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5377743"/>
                  </a:ext>
                </a:extLst>
              </a:tr>
              <a:tr h="9169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Информатика (олимпиада по программированию)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Работягов Глеб Борисович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Хамбалеева</a:t>
                      </a:r>
                      <a:r>
                        <a:rPr lang="ru-RU" sz="1200" dirty="0">
                          <a:effectLst/>
                        </a:rPr>
                        <a:t> Анастасия Юрьевна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9324849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43608" y="3789456"/>
            <a:ext cx="8064896" cy="64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Олимпиада «Юниор» среди обучающихся 2-4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классов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общеобразовательных организаций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727710"/>
              </p:ext>
            </p:extLst>
          </p:nvPr>
        </p:nvGraphicFramePr>
        <p:xfrm>
          <a:off x="1331641" y="4509120"/>
          <a:ext cx="7776862" cy="10011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971">
                  <a:extLst>
                    <a:ext uri="{9D8B030D-6E8A-4147-A177-3AD203B41FA5}">
                      <a16:colId xmlns:a16="http://schemas.microsoft.com/office/drawing/2014/main" val="68507184"/>
                    </a:ext>
                  </a:extLst>
                </a:gridCol>
                <a:gridCol w="1929028">
                  <a:extLst>
                    <a:ext uri="{9D8B030D-6E8A-4147-A177-3AD203B41FA5}">
                      <a16:colId xmlns:a16="http://schemas.microsoft.com/office/drawing/2014/main" val="1743677366"/>
                    </a:ext>
                  </a:extLst>
                </a:gridCol>
                <a:gridCol w="1065209">
                  <a:extLst>
                    <a:ext uri="{9D8B030D-6E8A-4147-A177-3AD203B41FA5}">
                      <a16:colId xmlns:a16="http://schemas.microsoft.com/office/drawing/2014/main" val="1856641054"/>
                    </a:ext>
                  </a:extLst>
                </a:gridCol>
                <a:gridCol w="799740">
                  <a:extLst>
                    <a:ext uri="{9D8B030D-6E8A-4147-A177-3AD203B41FA5}">
                      <a16:colId xmlns:a16="http://schemas.microsoft.com/office/drawing/2014/main" val="3260170330"/>
                    </a:ext>
                  </a:extLst>
                </a:gridCol>
                <a:gridCol w="1988114">
                  <a:extLst>
                    <a:ext uri="{9D8B030D-6E8A-4147-A177-3AD203B41FA5}">
                      <a16:colId xmlns:a16="http://schemas.microsoft.com/office/drawing/2014/main" val="703910719"/>
                    </a:ext>
                  </a:extLst>
                </a:gridCol>
                <a:gridCol w="1607800">
                  <a:extLst>
                    <a:ext uri="{9D8B030D-6E8A-4147-A177-3AD203B41FA5}">
                      <a16:colId xmlns:a16="http://schemas.microsoft.com/office/drawing/2014/main" val="404667180"/>
                    </a:ext>
                  </a:extLst>
                </a:gridCol>
              </a:tblGrid>
              <a:tr h="6097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Предмет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Класс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Ф.И.О. обучающегося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Ф.И.О. учителя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2704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Русский язык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Магьдиев Артур Альбертович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Чистоедова</a:t>
                      </a:r>
                      <a:r>
                        <a:rPr lang="ru-RU" sz="1200" dirty="0">
                          <a:effectLst/>
                        </a:rPr>
                        <a:t> Светлана Викторовна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6316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540855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147" name="Рисунок 2"/>
          <p:cNvPicPr>
            <a:picLocks noChangeAspect="1"/>
          </p:cNvPicPr>
          <p:nvPr/>
        </p:nvPicPr>
        <p:blipFill>
          <a:blip r:embed="rId2" cstate="print"/>
          <a:srcRect b="50578"/>
          <a:stretch>
            <a:fillRect/>
          </a:stretch>
        </p:blipFill>
        <p:spPr bwMode="auto">
          <a:xfrm>
            <a:off x="-25400" y="0"/>
            <a:ext cx="9144000" cy="24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Рисунок 3"/>
          <p:cNvPicPr>
            <a:picLocks noChangeAspect="1"/>
          </p:cNvPicPr>
          <p:nvPr/>
        </p:nvPicPr>
        <p:blipFill>
          <a:blip r:embed="rId3" cstate="print"/>
          <a:srcRect t="50578"/>
          <a:stretch>
            <a:fillRect/>
          </a:stretch>
        </p:blipFill>
        <p:spPr bwMode="auto">
          <a:xfrm>
            <a:off x="0" y="4776788"/>
            <a:ext cx="9144000" cy="208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51520" y="980728"/>
            <a:ext cx="9073008" cy="1084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Олимпиада на ТВ (телекомпания «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Самотлор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») среди обучающихся 6-ых классов общеобразовательных организаций</a:t>
            </a:r>
            <a:endParaRPr lang="ru-RU" sz="1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Сборная команда 6-ых классов (руководитель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Шипицина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Вероника Николаевна) – 2 место</a:t>
            </a: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984" y="2238620"/>
            <a:ext cx="5292080" cy="3969060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147" name="Рисунок 2"/>
          <p:cNvPicPr>
            <a:picLocks noChangeAspect="1"/>
          </p:cNvPicPr>
          <p:nvPr/>
        </p:nvPicPr>
        <p:blipFill>
          <a:blip r:embed="rId2" cstate="print"/>
          <a:srcRect b="50578"/>
          <a:stretch>
            <a:fillRect/>
          </a:stretch>
        </p:blipFill>
        <p:spPr bwMode="auto">
          <a:xfrm>
            <a:off x="-25400" y="0"/>
            <a:ext cx="9144000" cy="24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Рисунок 3"/>
          <p:cNvPicPr>
            <a:picLocks noChangeAspect="1"/>
          </p:cNvPicPr>
          <p:nvPr/>
        </p:nvPicPr>
        <p:blipFill>
          <a:blip r:embed="rId3" cstate="print"/>
          <a:srcRect t="50578"/>
          <a:stretch>
            <a:fillRect/>
          </a:stretch>
        </p:blipFill>
        <p:spPr bwMode="auto">
          <a:xfrm>
            <a:off x="0" y="4776788"/>
            <a:ext cx="9144000" cy="208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46092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075" name="Рисунок 2"/>
          <p:cNvPicPr>
            <a:picLocks noChangeAspect="1"/>
          </p:cNvPicPr>
          <p:nvPr/>
        </p:nvPicPr>
        <p:blipFill>
          <a:blip r:embed="rId2" cstate="print"/>
          <a:srcRect b="50578"/>
          <a:stretch>
            <a:fillRect/>
          </a:stretch>
        </p:blipFill>
        <p:spPr bwMode="auto">
          <a:xfrm>
            <a:off x="-25400" y="0"/>
            <a:ext cx="9144000" cy="242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Рисунок 3"/>
          <p:cNvPicPr>
            <a:picLocks noChangeAspect="1"/>
          </p:cNvPicPr>
          <p:nvPr/>
        </p:nvPicPr>
        <p:blipFill>
          <a:blip r:embed="rId3" cstate="print"/>
          <a:srcRect t="50578"/>
          <a:stretch>
            <a:fillRect/>
          </a:stretch>
        </p:blipFill>
        <p:spPr bwMode="auto">
          <a:xfrm>
            <a:off x="0" y="4776788"/>
            <a:ext cx="9144000" cy="208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Прямоугольник 2"/>
          <p:cNvSpPr>
            <a:spLocks noChangeArrowheads="1"/>
          </p:cNvSpPr>
          <p:nvPr/>
        </p:nvSpPr>
        <p:spPr bwMode="auto">
          <a:xfrm>
            <a:off x="190500" y="806450"/>
            <a:ext cx="87122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Методическая тема МБОУ «СШ №19»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– современные подходы к организации образовательного процесса в условиях реализации ФГОС НОО и введения ФГОС ООО.</a:t>
            </a:r>
          </a:p>
          <a:p>
            <a:pPr algn="just"/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000" b="1" dirty="0">
                <a:latin typeface="Times New Roman" pitchFamily="18" charset="0"/>
              </a:rPr>
              <a:t>Основные направления методической работы в </a:t>
            </a:r>
            <a:r>
              <a:rPr lang="ru-RU" altLang="ru-RU" sz="2000" b="1" dirty="0" smtClean="0">
                <a:latin typeface="Times New Roman" pitchFamily="18" charset="0"/>
              </a:rPr>
              <a:t>2018-2019 </a:t>
            </a:r>
            <a:r>
              <a:rPr lang="ru-RU" altLang="ru-RU" sz="2000" b="1" dirty="0">
                <a:latin typeface="Times New Roman" pitchFamily="18" charset="0"/>
              </a:rPr>
              <a:t>учебном </a:t>
            </a:r>
            <a:r>
              <a:rPr lang="ru-RU" altLang="ru-RU" sz="2000" b="1" dirty="0" smtClean="0">
                <a:latin typeface="Times New Roman" pitchFamily="18" charset="0"/>
              </a:rPr>
              <a:t>году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квалификации педагогов;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организация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форсайт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-центра «Система наставничества, поддержки общественных инициатив и проектов в сфере образования», трансляция опыта педагогов школы;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-работа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обучающимися с признаками академической одаренности;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положительного имиджа образовательной организации</a:t>
            </a:r>
          </a:p>
          <a:p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0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457200"/>
            <a:ext cx="5760640" cy="1243608"/>
          </a:xfrm>
        </p:spPr>
        <p:txBody>
          <a:bodyPr/>
          <a:lstStyle/>
          <a:p>
            <a:pPr lvl="0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 педагогов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1680" y="1556792"/>
            <a:ext cx="6606455" cy="3811588"/>
          </a:xfrm>
        </p:spPr>
        <p:txBody>
          <a:bodyPr/>
          <a:lstStyle/>
          <a:p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2018-2019 учебном  году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процедуру аттестации проходили 11 человек, из них аттестованы: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соответствие занимаемой должности – 2 человека (Орел М.И., Макарова Т.Ю.) (на 1 больше, чем в прошлом году);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первую категорию - 2 человека (2 аттестовались впервые, на уровне прошлого года);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высшую категорию – 7 человек  (из которых 4 человека подтвердили высшую категорию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Гуцу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Н.А., Катькина Е.В.,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Гинятуллина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М.Р.,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Сангаджиева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Н.В.), 3 человека повысили категорию (Комарова С.В. , Кулачок Е.Л.,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Альметова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И.И.).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в 2018-2019 учебном году 5 человек повысили квалификационную категорию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В 2017-2018 учебном году- 2 человека.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604259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457200"/>
            <a:ext cx="5760640" cy="883568"/>
          </a:xfrm>
        </p:spPr>
        <p:txBody>
          <a:bodyPr/>
          <a:lstStyle/>
          <a:p>
            <a:r>
              <a:rPr lang="ru-RU" b="1" u="sng" dirty="0"/>
              <a:t>Курсы повышения квалификации</a:t>
            </a:r>
            <a:r>
              <a:rPr lang="ru-RU" dirty="0"/>
              <a:t/>
            </a:r>
            <a:br>
              <a:rPr lang="ru-RU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07704" y="980728"/>
            <a:ext cx="6606455" cy="5035724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2018-2019 учебном году курсы повышения квалификации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-9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повышения квалификации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бюджетной основе – 4 человека, на условиях договора -5 человек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Коноплева Т.А. «Технология подготовки школьников к ЕГЭ по математике с использованием модульного курса «Я сдам ЕГЭ!»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Сангаджиева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Н.В., «Технология подготовки школьников к ЕГЭ по русскому языку с использованием модульного курса «Я сдам ЕГЭ!» (АУ ДПО ХМАО – Югры «Институт развития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образования»,г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Ханты-Мансийск, с июля по сентябрь 2018 г.)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Слабодчикова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Е.В. - «Технология подготовки школьников к ЕГЭ по физике с использованием модульного курса «Я сдам ЕГЭ!» (АУ ДПО ХМАО – Югры «Институт развития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образования»,г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Ханты-Мансийск, с 31.10.2018)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Фролов Я.А. - «Обучение экспертов по проверке итогового собеседования» (АУ ДПО ХМАО – Югры «Институт развития образования», г. Ханты-Мансийск, с 31.01.2019 по 06.02.2019).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384749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75656" y="404664"/>
            <a:ext cx="7488832" cy="5904656"/>
          </a:xfrm>
        </p:spPr>
        <p:txBody>
          <a:bodyPr/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повышения квалификации на условиях договора: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Мартьянова К.И. - «Профессиональные конкурсы педагогических работников в системе учительского роста» (АУ ДПО ХМАО – Югры «Институт развития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образования»,г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Ханты-Мансийск, с 25.02.2019 по 28.02.2019).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Савицких Т.Ю. - «Содержание и методика преподавания курса финансовой грамотности различным категориям обучающихся» (БУ ВО ХМАО-Югры  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Сургутский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государственный университет», с 11.03.2019 по 15.03.2019)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Зайцева Л.В. - «Порядок формирования, доведения расчета финансового обеспечения государственного (муниципального) задания на 2019 г. как подготовиться к проверке и сдаче годовой отчетности по ГМЗ за 2018 г. Изменения в организации государственного (муниципального) контроля» (Автономная некоммерческая  организация дополнительного профессионального образования Тюменской межрегиональный учебный центр «Дом науки и техники», 11.02.2019)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Шахматова П.В. - «Актуальные вопросы соблюдения законодательства об образовании при разработке и реализации образовательных программ» (БУ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Нижневартовский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социально-гуманитарный колледж»,  с 18.03.2019 по 28.03.2019)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Билетина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С.Ю. - «Новые правила размещения регламентированных закупок в соответствии с 44-«ФЗ»(ЭТП «РАД»- оператор электронных торгов, 27.02.2019)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047146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457200"/>
            <a:ext cx="5760640" cy="883568"/>
          </a:xfrm>
        </p:spPr>
        <p:txBody>
          <a:bodyPr/>
          <a:lstStyle/>
          <a:p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Внутрифирменное обучение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07704" y="980728"/>
            <a:ext cx="6606455" cy="1656184"/>
          </a:xfrm>
        </p:spPr>
        <p:txBody>
          <a:bodyPr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2018-2019 учебном году прошел фестиваль открытых уроков и мастер-классов «Рождественские классы», в ходе которых большинство учителей и администрация школы провели открытые уроки и мастер-классы. Во второй половине учебного куда заместитель директора Кулачок Е.Л. проводила еженедельный семинар для педагогов школы «Интерактивные средства в образовательном процессе».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2267744" y="1988840"/>
            <a:ext cx="5904656" cy="1148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endParaRPr lang="ru-RU" sz="1800" b="1" u="sng" dirty="0" smtClean="0"/>
          </a:p>
          <a:p>
            <a:endParaRPr lang="ru-RU" sz="1800" b="1" u="sng" dirty="0"/>
          </a:p>
          <a:p>
            <a:endParaRPr lang="ru-RU" sz="1800" b="1" u="sng" dirty="0" smtClean="0"/>
          </a:p>
          <a:p>
            <a:r>
              <a:rPr lang="ru-RU" sz="1800" b="1" u="sng" dirty="0" smtClean="0"/>
              <a:t>Участие </a:t>
            </a:r>
            <a:r>
              <a:rPr lang="ru-RU" sz="1800" b="1" u="sng" dirty="0"/>
              <a:t>в конкурсах профессионального мастерства и независимой оценке предметных компетенций</a:t>
            </a: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3"/>
          <p:cNvSpPr txBox="1">
            <a:spLocks/>
          </p:cNvSpPr>
          <p:nvPr/>
        </p:nvSpPr>
        <p:spPr bwMode="auto">
          <a:xfrm>
            <a:off x="1763688" y="2669568"/>
            <a:ext cx="660645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2018-2019 учебном году заместитель директора Шахматова П.В. стала лауреатом заключительного этапа Всероссийского конкурса профессионального мастерства «Педагогический дебют» в номинации «Педагог-наставник» (г. Москва), учитель начальных классов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Байдавлетова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А.А. заняла третье место в муниципальном этапе Всероссийского конкурса профессионального мастерства «Педагогический дебют» в номинации «Молодой учитель».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независимой оценке предметных компетенций в форме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приняли участие 2 человека: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учитель математики Коноплева Т.А.;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учитель истории и обществознания Морозова Е.Н.</a:t>
            </a:r>
          </a:p>
        </p:txBody>
      </p:sp>
    </p:spTree>
    <p:extLst>
      <p:ext uri="{BB962C8B-B14F-4D97-AF65-F5344CB8AC3E}">
        <p14:creationId xmlns:p14="http://schemas.microsoft.com/office/powerpoint/2010/main" val="3832753473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195754"/>
            <a:ext cx="5760640" cy="1171600"/>
          </a:xfrm>
        </p:spPr>
        <p:txBody>
          <a:bodyPr/>
          <a:lstStyle/>
          <a:p>
            <a:pPr algn="ctr"/>
            <a:r>
              <a:rPr lang="ru-RU" sz="1600" b="1" u="sng" dirty="0"/>
              <a:t>Деятельность </a:t>
            </a:r>
            <a:r>
              <a:rPr lang="ru-RU" sz="1600" b="1" u="sng" dirty="0" err="1"/>
              <a:t>форсайт</a:t>
            </a:r>
            <a:r>
              <a:rPr lang="ru-RU" sz="1600" b="1" u="sng" dirty="0"/>
              <a:t>-центра «Система наставничества, поддержки общественных инициатив </a:t>
            </a:r>
            <a:r>
              <a:rPr lang="ru-RU" sz="1600" b="1" u="sng" dirty="0" smtClean="0"/>
              <a:t/>
            </a:r>
            <a:br>
              <a:rPr lang="ru-RU" sz="1600" b="1" u="sng" dirty="0" smtClean="0"/>
            </a:br>
            <a:r>
              <a:rPr lang="ru-RU" sz="1600" b="1" u="sng" dirty="0" smtClean="0"/>
              <a:t>и </a:t>
            </a:r>
            <a:r>
              <a:rPr lang="ru-RU" sz="1600" b="1" u="sng" dirty="0"/>
              <a:t>проектов в сфере образования</a:t>
            </a:r>
            <a:r>
              <a:rPr lang="ru-RU" sz="1600" b="1" u="sng" dirty="0" smtClean="0"/>
              <a:t>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5616" y="3140968"/>
            <a:ext cx="8028384" cy="3960440"/>
          </a:xfrm>
        </p:spPr>
        <p:txBody>
          <a:bodyPr/>
          <a:lstStyle/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 2018-2019 учебный год были достигнуты все планируемые результаты, количественные и качественные показатели деятельности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форсайт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-центра:</a:t>
            </a:r>
          </a:p>
          <a:p>
            <a:pPr lvl="0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проведены 4 заседания 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форсайт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-центра, в том числе с участием 2 курса группы 1703 ФГБОУ ВО «НВГУ» (профиль образовательной                 программы – филологическое образование);</a:t>
            </a:r>
          </a:p>
          <a:p>
            <a:pPr lvl="0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осуществлено руководство практикой студентов по направлению подготовки «физическая культура» ФГБОУ ВО «НВГУ»- 6 человек;</a:t>
            </a:r>
          </a:p>
          <a:p>
            <a:pPr lvl="0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осуществлено руководство практикой студентов по направлению подготовки «филологическое образование» ФГБОУ ВО «НВГУ» - 15 человек;</a:t>
            </a:r>
          </a:p>
          <a:p>
            <a:pPr lvl="0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осуществлено руководство практикой студентки по направлению подготовки «физическая культура» БУ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Нижневартовский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социально-гуманитарный колледж»- 1 человек.</a:t>
            </a:r>
          </a:p>
          <a:p>
            <a:pPr lvl="0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летний период производственную практику на базе МБОУ «СШ №19» прошли 5 обучающихся ФГБОУ ВО «НВГУ» и 4 обучающихся БУ ПО ХМАО-Югры «</a:t>
            </a:r>
            <a:r>
              <a:rPr lang="ru-RU" sz="1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Нижневартовский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социально-гуманитарный колледж»</a:t>
            </a:r>
          </a:p>
          <a:p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организовано руководство практикой 22 студентов учреждений высшего и среднего профессионального образования, что выше запланированных показателей на 11 человек</a:t>
            </a:r>
            <a:r>
              <a:rPr lang="ru-RU" sz="1300" dirty="0" smtClean="0"/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167313"/>
              </p:ext>
            </p:extLst>
          </p:nvPr>
        </p:nvGraphicFramePr>
        <p:xfrm>
          <a:off x="1547665" y="1412776"/>
          <a:ext cx="7416823" cy="16373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49483">
                  <a:extLst>
                    <a:ext uri="{9D8B030D-6E8A-4147-A177-3AD203B41FA5}">
                      <a16:colId xmlns:a16="http://schemas.microsoft.com/office/drawing/2014/main" val="1927639833"/>
                    </a:ext>
                  </a:extLst>
                </a:gridCol>
                <a:gridCol w="1683948">
                  <a:extLst>
                    <a:ext uri="{9D8B030D-6E8A-4147-A177-3AD203B41FA5}">
                      <a16:colId xmlns:a16="http://schemas.microsoft.com/office/drawing/2014/main" val="2179521603"/>
                    </a:ext>
                  </a:extLst>
                </a:gridCol>
                <a:gridCol w="1423003">
                  <a:extLst>
                    <a:ext uri="{9D8B030D-6E8A-4147-A177-3AD203B41FA5}">
                      <a16:colId xmlns:a16="http://schemas.microsoft.com/office/drawing/2014/main" val="2537701451"/>
                    </a:ext>
                  </a:extLst>
                </a:gridCol>
                <a:gridCol w="914019">
                  <a:extLst>
                    <a:ext uri="{9D8B030D-6E8A-4147-A177-3AD203B41FA5}">
                      <a16:colId xmlns:a16="http://schemas.microsoft.com/office/drawing/2014/main" val="2513893737"/>
                    </a:ext>
                  </a:extLst>
                </a:gridCol>
                <a:gridCol w="1731261">
                  <a:extLst>
                    <a:ext uri="{9D8B030D-6E8A-4147-A177-3AD203B41FA5}">
                      <a16:colId xmlns:a16="http://schemas.microsoft.com/office/drawing/2014/main" val="3046261945"/>
                    </a:ext>
                  </a:extLst>
                </a:gridCol>
                <a:gridCol w="1215109">
                  <a:extLst>
                    <a:ext uri="{9D8B030D-6E8A-4147-A177-3AD203B41FA5}">
                      <a16:colId xmlns:a16="http://schemas.microsoft.com/office/drawing/2014/main" val="1958457496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п\п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Период проведения заседаний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Кол-во запланированных заседаний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Проведено заседаний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Общее кол-во педагогов, участвующих в заседаниях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Среднее кол-во педагогов, участвующих в одном заседании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6035234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полугодие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4945930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полугодие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7444764"/>
                  </a:ext>
                </a:extLst>
              </a:tr>
              <a:tr h="2152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учебный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22,25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5963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870058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75656" y="404664"/>
            <a:ext cx="7488832" cy="5904656"/>
          </a:xfrm>
        </p:spPr>
        <p:txBody>
          <a:bodyPr/>
          <a:lstStyle/>
          <a:p>
            <a:pPr marL="0" lvl="1">
              <a:spcBef>
                <a:spcPts val="1000"/>
              </a:spcBef>
            </a:pP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Трансляция педагогического опыта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«СШ №19»  является одной из площадок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форсайт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-центра «Учитель будущего (русский язык)». В рамках реализации программы деятельности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форсайт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-центра «Учитель будущего (русский язык)» 20 декабря 2018 года на базе школы состоялось заседание Форсайт-центра «Учитель будущего (русский язык)» по теме: «Речевой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сетикет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На заседании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форсайт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-центра, наряду с докладами прочих выступающих, были представлены доклады учителей русского языка и литературы МБОУ «СШ №19»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Сангаджиевой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Н.В.,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Шипициной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В.Н.,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Гинятуллиной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М.Р.,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Красняк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В.С., Фролова Я.А. Доклады педагогов школы получили высокую оценку слушателей (по результатам анализа листов рефлексии).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2018-2019 учебном году на городских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форсайт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–центрах выступили 11 педагогических работников МБОУ «СШ №19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Альметова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И.И., Николаева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Е.А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Коробкова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Байдавлетова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А.А.,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Шахматова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П.В., Левченко Е.А.,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Сангаджиева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Н.В.,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Шипицина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В.Н.,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Гинятуллина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М.Р.,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Красняк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В.С.,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Фролов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Я.А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817755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75656" y="404664"/>
            <a:ext cx="7488832" cy="5904656"/>
          </a:xfrm>
        </p:spPr>
        <p:txBody>
          <a:bodyPr/>
          <a:lstStyle/>
          <a:p>
            <a:r>
              <a:rPr lang="ru-RU" sz="1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</a:t>
            </a:r>
            <a:r>
              <a:rPr lang="ru-RU" sz="1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 школьников (школьный и муниципальный этап)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школьном этапе всероссийской олимпиады школьников 2018-2019 учебного года участвовало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694 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бучающихся 4-11-ых классов, из них победителями (обучающиеся, решившие не менее 50%  заданий) стали 66 человек, призерами (обучающиеся, решившие не менее 40% заданий) – 155 человек.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олимпиаде по русскому языку и математике участвовали 38 обучающихся 4-ых классов.            Олимпиада проводилась по 18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предметам.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2375569"/>
            <a:ext cx="6678488" cy="876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Призовые места обучающихся МБОУ «СШ №19» на муниципальном этапе Всероссийской олимпиады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школьников</a:t>
            </a:r>
          </a:p>
          <a:p>
            <a:pPr indent="449580" algn="ctr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231860"/>
              </p:ext>
            </p:extLst>
          </p:nvPr>
        </p:nvGraphicFramePr>
        <p:xfrm>
          <a:off x="1187624" y="2996954"/>
          <a:ext cx="7632847" cy="3312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087">
                  <a:extLst>
                    <a:ext uri="{9D8B030D-6E8A-4147-A177-3AD203B41FA5}">
                      <a16:colId xmlns:a16="http://schemas.microsoft.com/office/drawing/2014/main" val="4221087577"/>
                    </a:ext>
                  </a:extLst>
                </a:gridCol>
                <a:gridCol w="1501249">
                  <a:extLst>
                    <a:ext uri="{9D8B030D-6E8A-4147-A177-3AD203B41FA5}">
                      <a16:colId xmlns:a16="http://schemas.microsoft.com/office/drawing/2014/main" val="4148798759"/>
                    </a:ext>
                  </a:extLst>
                </a:gridCol>
                <a:gridCol w="1728315">
                  <a:extLst>
                    <a:ext uri="{9D8B030D-6E8A-4147-A177-3AD203B41FA5}">
                      <a16:colId xmlns:a16="http://schemas.microsoft.com/office/drawing/2014/main" val="3693531308"/>
                    </a:ext>
                  </a:extLst>
                </a:gridCol>
                <a:gridCol w="1957015">
                  <a:extLst>
                    <a:ext uri="{9D8B030D-6E8A-4147-A177-3AD203B41FA5}">
                      <a16:colId xmlns:a16="http://schemas.microsoft.com/office/drawing/2014/main" val="3061925812"/>
                    </a:ext>
                  </a:extLst>
                </a:gridCol>
                <a:gridCol w="2072181">
                  <a:extLst>
                    <a:ext uri="{9D8B030D-6E8A-4147-A177-3AD203B41FA5}">
                      <a16:colId xmlns:a16="http://schemas.microsoft.com/office/drawing/2014/main" val="1944227283"/>
                    </a:ext>
                  </a:extLst>
                </a:gridCol>
              </a:tblGrid>
              <a:tr h="25479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2017-2018 учебный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725770"/>
                  </a:ext>
                </a:extLst>
              </a:tr>
              <a:tr h="2547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Предмет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Класс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Ф.И.О. учителя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4307009"/>
                  </a:ext>
                </a:extLst>
              </a:tr>
              <a:tr h="5095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Технология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Пискорский Михаил Александрович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8584449"/>
                  </a:ext>
                </a:extLst>
              </a:tr>
              <a:tr h="5095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Технология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Пискорский Михаил Александрович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2876246"/>
                  </a:ext>
                </a:extLst>
              </a:tr>
              <a:tr h="25479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2018-2019 учебный год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197544"/>
                  </a:ext>
                </a:extLst>
              </a:tr>
              <a:tr h="2547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Предмет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Класс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Место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Ф.И.О. учителя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9671298"/>
                  </a:ext>
                </a:extLst>
              </a:tr>
              <a:tr h="5095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Технология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Пискорский Михаил Александрович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7177019"/>
                  </a:ext>
                </a:extLst>
              </a:tr>
              <a:tr h="2547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География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Ткаченко Ольга Викторовна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969533"/>
                  </a:ext>
                </a:extLst>
              </a:tr>
              <a:tr h="2547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География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Ткаченко Ольга Викторовна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8211613"/>
                  </a:ext>
                </a:extLst>
              </a:tr>
              <a:tr h="2547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Право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Морозова Елена Николаевна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8127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1179058"/>
      </p:ext>
    </p:extLst>
  </p:cSld>
  <p:clrMapOvr>
    <a:masterClrMapping/>
  </p:clrMapOvr>
  <p:transition spd="slow">
    <p:cover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4ee9d109abb1d43e137e75c16e3b16bf7212bb"/>
</p:tagLst>
</file>

<file path=ppt/theme/theme1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1112</Words>
  <Application>Microsoft Office PowerPoint</Application>
  <PresentationFormat>Экран (4:3)</PresentationFormat>
  <Paragraphs>174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Domkrat</vt:lpstr>
      <vt:lpstr>Times New Roman</vt:lpstr>
      <vt:lpstr>1_Тема Office</vt:lpstr>
      <vt:lpstr>Презентация PowerPoint</vt:lpstr>
      <vt:lpstr>Презентация PowerPoint</vt:lpstr>
      <vt:lpstr>Повышение квалификации педагогов   Аттестация </vt:lpstr>
      <vt:lpstr>Курсы повышения квалификации  </vt:lpstr>
      <vt:lpstr>Презентация PowerPoint</vt:lpstr>
      <vt:lpstr>Внутрифирменное обучение   </vt:lpstr>
      <vt:lpstr>Деятельность форсайт-центра «Система наставничества, поддержки общественных инициатив  и проектов в сфере образования»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http://presentation-creation.ru/powerpoint-templates.html</Company>
  <LinksUpToDate>false</LinksUpToDate>
  <SharedDoc>false</SharedDoc>
  <HyperlinkBase>http://presentation-creation.ru/powerpoint-templates.html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Абстрактный волнистый фон - шаблон презентации с сайта http://presentation-creation.ru</dc:title>
  <dc:creator>obstinate</dc:creator>
  <dc:description>Шаблон презентации с сайта http://presentation-creation.ru/</dc:description>
  <cp:lastModifiedBy>205-1</cp:lastModifiedBy>
  <cp:revision>52</cp:revision>
  <dcterms:created xsi:type="dcterms:W3CDTF">2017-08-20T16:21:06Z</dcterms:created>
  <dcterms:modified xsi:type="dcterms:W3CDTF">2019-08-29T06:45:10Z</dcterms:modified>
</cp:coreProperties>
</file>